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63206-2341-42BC-8D1A-FC67A3BC9A1E}">
  <a:tblStyle styleId="{A4763206-2341-42BC-8D1A-FC67A3BC9A1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98246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239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
        <p:nvSpPr>
          <p:cNvPr id="194" name="Google Shape;194;p1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578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9" name="Google Shape;1459;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0" name="Google Shape;1460;p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100</a:t>
            </a:fld>
            <a:endParaRPr/>
          </a:p>
        </p:txBody>
      </p:sp>
      <p:sp>
        <p:nvSpPr>
          <p:cNvPr id="1461" name="Google Shape;1461;p10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5813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0" name="Google Shape;1470;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1" name="Google Shape;1471;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101</a:t>
            </a:fld>
            <a:endParaRPr/>
          </a:p>
        </p:txBody>
      </p:sp>
      <p:sp>
        <p:nvSpPr>
          <p:cNvPr id="1472" name="Google Shape;1472;p10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076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2" name="Google Shape;1482;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3" name="Google Shape;1483;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102</a:t>
            </a:fld>
            <a:endParaRPr/>
          </a:p>
        </p:txBody>
      </p:sp>
      <p:sp>
        <p:nvSpPr>
          <p:cNvPr id="1484" name="Google Shape;1484;p10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5562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4" name="Google Shape;1494;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103</a:t>
            </a:fld>
            <a:endParaRPr/>
          </a:p>
        </p:txBody>
      </p:sp>
      <p:sp>
        <p:nvSpPr>
          <p:cNvPr id="1495" name="Google Shape;1495;p10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06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5" name="Google Shape;1505;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6" name="Google Shape;1506;p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104</a:t>
            </a:fld>
            <a:endParaRPr/>
          </a:p>
        </p:txBody>
      </p:sp>
      <p:sp>
        <p:nvSpPr>
          <p:cNvPr id="1507" name="Google Shape;1507;p10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1074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7" name="Google Shape;1517;p1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105</a:t>
            </a:fld>
            <a:endParaRPr/>
          </a:p>
        </p:txBody>
      </p:sp>
      <p:sp>
        <p:nvSpPr>
          <p:cNvPr id="1518" name="Google Shape;1518;p10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162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8" name="Google Shape;1528;p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106</a:t>
            </a:fld>
            <a:endParaRPr/>
          </a:p>
        </p:txBody>
      </p:sp>
      <p:sp>
        <p:nvSpPr>
          <p:cNvPr id="1529" name="Google Shape;1529;p10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9958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8" name="Google Shape;1538;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9" name="Google Shape;1539;p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107</a:t>
            </a:fld>
            <a:endParaRPr/>
          </a:p>
        </p:txBody>
      </p:sp>
      <p:sp>
        <p:nvSpPr>
          <p:cNvPr id="1540" name="Google Shape;1540;p10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350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0" name="Google Shape;1550;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1" name="Google Shape;1551;p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108</a:t>
            </a:fld>
            <a:endParaRPr/>
          </a:p>
        </p:txBody>
      </p:sp>
      <p:sp>
        <p:nvSpPr>
          <p:cNvPr id="1552" name="Google Shape;1552;p10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276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3" name="Google Shape;1563;p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109</a:t>
            </a:fld>
            <a:endParaRPr/>
          </a:p>
        </p:txBody>
      </p:sp>
      <p:sp>
        <p:nvSpPr>
          <p:cNvPr id="1564" name="Google Shape;1564;p10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
        <p:nvSpPr>
          <p:cNvPr id="206" name="Google Shape;206;p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4734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4" name="Google Shape;1574;p1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110</a:t>
            </a:fld>
            <a:endParaRPr/>
          </a:p>
        </p:txBody>
      </p:sp>
      <p:sp>
        <p:nvSpPr>
          <p:cNvPr id="1575" name="Google Shape;1575;p11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1990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5" name="Google Shape;1585;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111</a:t>
            </a:fld>
            <a:endParaRPr/>
          </a:p>
        </p:txBody>
      </p:sp>
      <p:sp>
        <p:nvSpPr>
          <p:cNvPr id="1587" name="Google Shape;1587;p1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593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p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7" name="Google Shape;1597;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8" name="Google Shape;1598;p1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112</a:t>
            </a:fld>
            <a:endParaRPr/>
          </a:p>
        </p:txBody>
      </p:sp>
      <p:sp>
        <p:nvSpPr>
          <p:cNvPr id="1599" name="Google Shape;1599;p11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8016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8" name="Google Shape;1608;p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113</a:t>
            </a:fld>
            <a:endParaRPr/>
          </a:p>
        </p:txBody>
      </p:sp>
      <p:sp>
        <p:nvSpPr>
          <p:cNvPr id="1609" name="Google Shape;1609;p11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5633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9" name="Google Shape;1619;p1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114</a:t>
            </a:fld>
            <a:endParaRPr/>
          </a:p>
        </p:txBody>
      </p:sp>
      <p:sp>
        <p:nvSpPr>
          <p:cNvPr id="1620" name="Google Shape;1620;p1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4650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9" name="Google Shape;1629;p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1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115</a:t>
            </a:fld>
            <a:endParaRPr/>
          </a:p>
        </p:txBody>
      </p:sp>
      <p:sp>
        <p:nvSpPr>
          <p:cNvPr id="1631" name="Google Shape;1631;p11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3951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0" name="Google Shape;1640;p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1" name="Google Shape;1641;p1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116</a:t>
            </a:fld>
            <a:endParaRPr/>
          </a:p>
        </p:txBody>
      </p:sp>
      <p:sp>
        <p:nvSpPr>
          <p:cNvPr id="1642" name="Google Shape;1642;p1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54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1" name="Google Shape;1651;p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2" name="Google Shape;1652;p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117</a:t>
            </a:fld>
            <a:endParaRPr/>
          </a:p>
        </p:txBody>
      </p:sp>
      <p:sp>
        <p:nvSpPr>
          <p:cNvPr id="1653" name="Google Shape;1653;p11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0924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1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118</a:t>
            </a:fld>
            <a:endParaRPr/>
          </a:p>
        </p:txBody>
      </p:sp>
      <p:sp>
        <p:nvSpPr>
          <p:cNvPr id="1664" name="Google Shape;1664;p11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916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3" name="Google Shape;1673;p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4" name="Google Shape;1674;p1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119</a:t>
            </a:fld>
            <a:endParaRPr/>
          </a:p>
        </p:txBody>
      </p:sp>
      <p:sp>
        <p:nvSpPr>
          <p:cNvPr id="1675" name="Google Shape;1675;p11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5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
        <p:nvSpPr>
          <p:cNvPr id="227" name="Google Shape;227;p1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826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4" name="Google Shape;1684;p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6473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p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9" name="Google Shape;1689;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1876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4" name="Google Shape;1694;p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4764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9" name="Google Shape;1699;p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6406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4" name="Google Shape;1704;p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5726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4714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4" name="Google Shape;1714;p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875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9" name="Google Shape;1719;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3409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4" name="Google Shape;1724;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882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9" name="Google Shape;1729;p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56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
        <p:nvSpPr>
          <p:cNvPr id="261" name="Google Shape;261;p1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7989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4" name="Google Shape;1734;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7430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9" name="Google Shape;1739;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8545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4" name="Google Shape;1744;p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6689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9" name="Google Shape;1749;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0200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4" name="Google Shape;1754;p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6794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9" name="Google Shape;1759;p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8928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4" name="Google Shape;1764;p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34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
        <p:nvSpPr>
          <p:cNvPr id="273" name="Google Shape;273;p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807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
        <p:nvSpPr>
          <p:cNvPr id="285" name="Google Shape;285;p1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89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
        <p:nvSpPr>
          <p:cNvPr id="346" name="Google Shape;34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613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
        <p:nvSpPr>
          <p:cNvPr id="358" name="Google Shape;358;p1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152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
        <p:nvSpPr>
          <p:cNvPr id="370" name="Google Shape;370;p1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348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
        <p:nvSpPr>
          <p:cNvPr id="382" name="Google Shape;382;p1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022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
        <p:nvSpPr>
          <p:cNvPr id="98" name="Google Shape;98;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96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
        <p:nvSpPr>
          <p:cNvPr id="394" name="Google Shape;394;p2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580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
        <p:nvSpPr>
          <p:cNvPr id="406" name="Google Shape;406;p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817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
        <p:nvSpPr>
          <p:cNvPr id="417" name="Google Shape;417;p2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096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
        <p:nvSpPr>
          <p:cNvPr id="428" name="Google Shape;428;p2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163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
        <p:nvSpPr>
          <p:cNvPr id="439" name="Google Shape;439;p2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35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
        <p:nvSpPr>
          <p:cNvPr id="450" name="Google Shape;450;p2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37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
        <p:nvSpPr>
          <p:cNvPr id="462" name="Google Shape;462;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36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
        <p:nvSpPr>
          <p:cNvPr id="474" name="Google Shape;474;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218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
        <p:nvSpPr>
          <p:cNvPr id="488" name="Google Shape;488;p2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936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
        <p:nvSpPr>
          <p:cNvPr id="499" name="Google Shape;499;p2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576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
        <p:nvSpPr>
          <p:cNvPr id="111" name="Google Shape;111;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904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
        <p:nvSpPr>
          <p:cNvPr id="510" name="Google Shape;510;p3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357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
        <p:nvSpPr>
          <p:cNvPr id="521" name="Google Shape;521;p3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947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
        <p:nvSpPr>
          <p:cNvPr id="532" name="Google Shape;532;p3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021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
        <p:nvSpPr>
          <p:cNvPr id="544" name="Google Shape;544;p3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304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
        <p:nvSpPr>
          <p:cNvPr id="555" name="Google Shape;555;p3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99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
        <p:nvSpPr>
          <p:cNvPr id="566" name="Google Shape;566;p3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636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
        <p:nvSpPr>
          <p:cNvPr id="577" name="Google Shape;577;p3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85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
        <p:nvSpPr>
          <p:cNvPr id="589" name="Google Shape;589;p3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137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
        <p:nvSpPr>
          <p:cNvPr id="601" name="Google Shape;601;p3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16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
        <p:nvSpPr>
          <p:cNvPr id="612" name="Google Shape;612;p3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6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234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
        <p:nvSpPr>
          <p:cNvPr id="625" name="Google Shape;625;p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82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
        <p:nvSpPr>
          <p:cNvPr id="661" name="Google Shape;661;p4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390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
        <p:nvSpPr>
          <p:cNvPr id="674" name="Google Shape;674;p4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426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
        <p:nvSpPr>
          <p:cNvPr id="706" name="Google Shape;706;p4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31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
        <p:nvSpPr>
          <p:cNvPr id="719" name="Google Shape;719;p4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765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
        <p:nvSpPr>
          <p:cNvPr id="751" name="Google Shape;751;p4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532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
        <p:nvSpPr>
          <p:cNvPr id="811" name="Google Shape;811;p4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313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Google Shape;8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
        <p:nvSpPr>
          <p:cNvPr id="822" name="Google Shape;822;p4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251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
        <p:nvSpPr>
          <p:cNvPr id="833" name="Google Shape;833;p4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337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
        <p:nvSpPr>
          <p:cNvPr id="844" name="Google Shape;844;p4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946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
        <p:nvSpPr>
          <p:cNvPr id="133" name="Google Shape;133;p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40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50</a:t>
            </a:fld>
            <a:endParaRPr/>
          </a:p>
        </p:txBody>
      </p:sp>
      <p:sp>
        <p:nvSpPr>
          <p:cNvPr id="855" name="Google Shape;855;p5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943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51</a:t>
            </a:fld>
            <a:endParaRPr/>
          </a:p>
        </p:txBody>
      </p:sp>
      <p:sp>
        <p:nvSpPr>
          <p:cNvPr id="866" name="Google Shape;866;p5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685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52</a:t>
            </a:fld>
            <a:endParaRPr/>
          </a:p>
        </p:txBody>
      </p:sp>
      <p:sp>
        <p:nvSpPr>
          <p:cNvPr id="878" name="Google Shape;878;p5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257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53</a:t>
            </a:fld>
            <a:endParaRPr/>
          </a:p>
        </p:txBody>
      </p:sp>
      <p:sp>
        <p:nvSpPr>
          <p:cNvPr id="890" name="Google Shape;890;p5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86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
        <p:nvSpPr>
          <p:cNvPr id="902" name="Google Shape;902;p5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018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
        <p:nvSpPr>
          <p:cNvPr id="914" name="Google Shape;914;p5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53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 name="Google Shape;925;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56</a:t>
            </a:fld>
            <a:endParaRPr/>
          </a:p>
        </p:txBody>
      </p:sp>
      <p:sp>
        <p:nvSpPr>
          <p:cNvPr id="927" name="Google Shape;927;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575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
        <p:nvSpPr>
          <p:cNvPr id="939" name="Google Shape;939;p5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548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
        <p:nvSpPr>
          <p:cNvPr id="951" name="Google Shape;951;p5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0545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 name="Google Shape;96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
        <p:nvSpPr>
          <p:cNvPr id="963" name="Google Shape;963;p5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77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
        <p:nvSpPr>
          <p:cNvPr id="146" name="Google Shape;146;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38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
        <p:nvSpPr>
          <p:cNvPr id="975" name="Google Shape;975;p6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678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61</a:t>
            </a:fld>
            <a:endParaRPr/>
          </a:p>
        </p:txBody>
      </p:sp>
      <p:sp>
        <p:nvSpPr>
          <p:cNvPr id="987" name="Google Shape;987;p6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99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62</a:t>
            </a:fld>
            <a:endParaRPr/>
          </a:p>
        </p:txBody>
      </p:sp>
      <p:sp>
        <p:nvSpPr>
          <p:cNvPr id="999" name="Google Shape;999;p6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411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63</a:t>
            </a:fld>
            <a:endParaRPr/>
          </a:p>
        </p:txBody>
      </p:sp>
      <p:sp>
        <p:nvSpPr>
          <p:cNvPr id="1011" name="Google Shape;1011;p6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01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64</a:t>
            </a:fld>
            <a:endParaRPr/>
          </a:p>
        </p:txBody>
      </p:sp>
      <p:sp>
        <p:nvSpPr>
          <p:cNvPr id="1023" name="Google Shape;1023;p6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83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65</a:t>
            </a:fld>
            <a:endParaRPr/>
          </a:p>
        </p:txBody>
      </p:sp>
      <p:sp>
        <p:nvSpPr>
          <p:cNvPr id="1036" name="Google Shape;1036;p6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070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66</a:t>
            </a:fld>
            <a:endParaRPr/>
          </a:p>
        </p:txBody>
      </p:sp>
      <p:sp>
        <p:nvSpPr>
          <p:cNvPr id="1051" name="Google Shape;1051;p6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119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
        <p:nvSpPr>
          <p:cNvPr id="1066" name="Google Shape;1066;p6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7379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
        <p:nvSpPr>
          <p:cNvPr id="1080" name="Google Shape;1080;p6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609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
        <p:nvSpPr>
          <p:cNvPr id="1094" name="Google Shape;1094;p6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98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
        <p:nvSpPr>
          <p:cNvPr id="159" name="Google Shape;159;p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0352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
        <p:nvSpPr>
          <p:cNvPr id="1108" name="Google Shape;1108;p7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016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71</a:t>
            </a:fld>
            <a:endParaRPr/>
          </a:p>
        </p:txBody>
      </p:sp>
      <p:sp>
        <p:nvSpPr>
          <p:cNvPr id="1122" name="Google Shape;1122;p7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28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72</a:t>
            </a:fld>
            <a:endParaRPr/>
          </a:p>
        </p:txBody>
      </p:sp>
      <p:sp>
        <p:nvSpPr>
          <p:cNvPr id="1135" name="Google Shape;1135;p7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4654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6" name="Google Shape;1146;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73</a:t>
            </a:fld>
            <a:endParaRPr/>
          </a:p>
        </p:txBody>
      </p:sp>
      <p:sp>
        <p:nvSpPr>
          <p:cNvPr id="1147" name="Google Shape;1147;p7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48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74</a:t>
            </a:fld>
            <a:endParaRPr/>
          </a:p>
        </p:txBody>
      </p:sp>
      <p:sp>
        <p:nvSpPr>
          <p:cNvPr id="1159" name="Google Shape;1159;p7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249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0" name="Google Shape;1170;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75</a:t>
            </a:fld>
            <a:endParaRPr/>
          </a:p>
        </p:txBody>
      </p:sp>
      <p:sp>
        <p:nvSpPr>
          <p:cNvPr id="1171" name="Google Shape;1171;p7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247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76</a:t>
            </a:fld>
            <a:endParaRPr/>
          </a:p>
        </p:txBody>
      </p:sp>
      <p:sp>
        <p:nvSpPr>
          <p:cNvPr id="1182" name="Google Shape;1182;p7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0415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77</a:t>
            </a:fld>
            <a:endParaRPr/>
          </a:p>
        </p:txBody>
      </p:sp>
      <p:sp>
        <p:nvSpPr>
          <p:cNvPr id="1193" name="Google Shape;1193;p7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5488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78</a:t>
            </a:fld>
            <a:endParaRPr/>
          </a:p>
        </p:txBody>
      </p:sp>
      <p:sp>
        <p:nvSpPr>
          <p:cNvPr id="1205" name="Google Shape;1205;p7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784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5" name="Google Shape;1215;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79</a:t>
            </a:fld>
            <a:endParaRPr/>
          </a:p>
        </p:txBody>
      </p:sp>
      <p:sp>
        <p:nvSpPr>
          <p:cNvPr id="1217" name="Google Shape;1217;p7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68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
        <p:nvSpPr>
          <p:cNvPr id="172" name="Google Shape;172;p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27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8" name="Google Shape;1228;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80</a:t>
            </a:fld>
            <a:endParaRPr/>
          </a:p>
        </p:txBody>
      </p:sp>
      <p:sp>
        <p:nvSpPr>
          <p:cNvPr id="1230" name="Google Shape;1230;p8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875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81</a:t>
            </a:fld>
            <a:endParaRPr/>
          </a:p>
        </p:txBody>
      </p:sp>
      <p:sp>
        <p:nvSpPr>
          <p:cNvPr id="1241" name="Google Shape;1241;p8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3350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2" name="Google Shape;1252;p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82</a:t>
            </a:fld>
            <a:endParaRPr/>
          </a:p>
        </p:txBody>
      </p:sp>
      <p:sp>
        <p:nvSpPr>
          <p:cNvPr id="1253" name="Google Shape;1253;p8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05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83</a:t>
            </a:fld>
            <a:endParaRPr/>
          </a:p>
        </p:txBody>
      </p:sp>
      <p:sp>
        <p:nvSpPr>
          <p:cNvPr id="1264" name="Google Shape;1264;p8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936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3" name="Google Shape;1273;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84</a:t>
            </a:fld>
            <a:endParaRPr/>
          </a:p>
        </p:txBody>
      </p:sp>
      <p:sp>
        <p:nvSpPr>
          <p:cNvPr id="1275" name="Google Shape;1275;p8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0393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5" name="Google Shape;1285;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6" name="Google Shape;1286;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85</a:t>
            </a:fld>
            <a:endParaRPr/>
          </a:p>
        </p:txBody>
      </p:sp>
      <p:sp>
        <p:nvSpPr>
          <p:cNvPr id="1287" name="Google Shape;1287;p8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94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p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86</a:t>
            </a:fld>
            <a:endParaRPr/>
          </a:p>
        </p:txBody>
      </p:sp>
      <p:sp>
        <p:nvSpPr>
          <p:cNvPr id="1299" name="Google Shape;1299;p8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75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9" name="Google Shape;1309;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87</a:t>
            </a:fld>
            <a:endParaRPr/>
          </a:p>
        </p:txBody>
      </p:sp>
      <p:sp>
        <p:nvSpPr>
          <p:cNvPr id="1310" name="Google Shape;1310;p8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827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88</a:t>
            </a:fld>
            <a:endParaRPr/>
          </a:p>
        </p:txBody>
      </p:sp>
      <p:sp>
        <p:nvSpPr>
          <p:cNvPr id="1322" name="Google Shape;1322;p8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2098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2" name="Google Shape;1332;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3" name="Google Shape;1333;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89</a:t>
            </a:fld>
            <a:endParaRPr/>
          </a:p>
        </p:txBody>
      </p:sp>
      <p:sp>
        <p:nvSpPr>
          <p:cNvPr id="1334" name="Google Shape;1334;p8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03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9265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Google Shape;1343;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4" name="Google Shape;1344;p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90</a:t>
            </a:fld>
            <a:endParaRPr/>
          </a:p>
        </p:txBody>
      </p:sp>
      <p:sp>
        <p:nvSpPr>
          <p:cNvPr id="1345" name="Google Shape;1345;p9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163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91</a:t>
            </a:fld>
            <a:endParaRPr/>
          </a:p>
        </p:txBody>
      </p:sp>
      <p:sp>
        <p:nvSpPr>
          <p:cNvPr id="1357" name="Google Shape;1357;p9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52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6" name="Google Shape;1366;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7" name="Google Shape;1367;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92</a:t>
            </a:fld>
            <a:endParaRPr/>
          </a:p>
        </p:txBody>
      </p:sp>
      <p:sp>
        <p:nvSpPr>
          <p:cNvPr id="1368" name="Google Shape;1368;p9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1274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93</a:t>
            </a:fld>
            <a:endParaRPr/>
          </a:p>
        </p:txBody>
      </p:sp>
      <p:sp>
        <p:nvSpPr>
          <p:cNvPr id="1380" name="Google Shape;1380;p9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8659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0" name="Google Shape;1390;p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94</a:t>
            </a:fld>
            <a:endParaRPr/>
          </a:p>
        </p:txBody>
      </p:sp>
      <p:sp>
        <p:nvSpPr>
          <p:cNvPr id="1391" name="Google Shape;1391;p9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082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p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95</a:t>
            </a:fld>
            <a:endParaRPr/>
          </a:p>
        </p:txBody>
      </p:sp>
      <p:sp>
        <p:nvSpPr>
          <p:cNvPr id="1403" name="Google Shape;1403;p9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7929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p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96</a:t>
            </a:fld>
            <a:endParaRPr/>
          </a:p>
        </p:txBody>
      </p:sp>
      <p:sp>
        <p:nvSpPr>
          <p:cNvPr id="1414" name="Google Shape;1414;p9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2789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97</a:t>
            </a:fld>
            <a:endParaRPr/>
          </a:p>
        </p:txBody>
      </p:sp>
      <p:sp>
        <p:nvSpPr>
          <p:cNvPr id="1426" name="Google Shape;1426;p9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4663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7" name="Google Shape;1437;p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98</a:t>
            </a:fld>
            <a:endParaRPr/>
          </a:p>
        </p:txBody>
      </p:sp>
      <p:sp>
        <p:nvSpPr>
          <p:cNvPr id="1438" name="Google Shape;1438;p9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7731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7" name="Google Shape;1447;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99</a:t>
            </a:fld>
            <a:endParaRPr/>
          </a:p>
        </p:txBody>
      </p:sp>
      <p:sp>
        <p:nvSpPr>
          <p:cNvPr id="1449" name="Google Shape;1449;p9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2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5800" y="1986409"/>
            <a:ext cx="7772400" cy="165861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3600"/>
              <a:buFont typeface="Cambria"/>
              <a:buNone/>
            </a:pPr>
            <a:r>
              <a:rPr lang="en-GB" sz="3600" b="1">
                <a:solidFill>
                  <a:srgbClr val="002060"/>
                </a:solidFill>
                <a:latin typeface="Cambria"/>
                <a:ea typeface="Cambria"/>
                <a:cs typeface="Cambria"/>
                <a:sym typeface="Cambria"/>
              </a:rPr>
              <a:t>MODULE INFO_250</a:t>
            </a:r>
            <a:br>
              <a:rPr lang="en-GB" sz="3600" b="1">
                <a:solidFill>
                  <a:srgbClr val="002060"/>
                </a:solidFill>
                <a:latin typeface="Cambria"/>
                <a:ea typeface="Cambria"/>
                <a:cs typeface="Cambria"/>
                <a:sym typeface="Cambria"/>
              </a:rPr>
            </a:br>
            <a:r>
              <a:rPr lang="en-GB" sz="3600" b="1">
                <a:solidFill>
                  <a:srgbClr val="002060"/>
                </a:solidFill>
                <a:latin typeface="Cambria"/>
                <a:ea typeface="Cambria"/>
                <a:cs typeface="Cambria"/>
                <a:sym typeface="Cambria"/>
              </a:rPr>
              <a:t>Bases de données relationnelles </a:t>
            </a:r>
            <a:endParaRPr sz="3600">
              <a:solidFill>
                <a:srgbClr val="002060"/>
              </a:solidFill>
              <a:latin typeface="Cambria"/>
              <a:ea typeface="Cambria"/>
              <a:cs typeface="Cambria"/>
              <a:sym typeface="Cambria"/>
            </a:endParaRPr>
          </a:p>
        </p:txBody>
      </p:sp>
      <p:sp>
        <p:nvSpPr>
          <p:cNvPr id="89" name="Google Shape;89;p13"/>
          <p:cNvSpPr txBox="1">
            <a:spLocks noGrp="1"/>
          </p:cNvSpPr>
          <p:nvPr>
            <p:ph type="subTitle" idx="1"/>
          </p:nvPr>
        </p:nvSpPr>
        <p:spPr>
          <a:xfrm>
            <a:off x="1371600" y="3501008"/>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E36C09"/>
              </a:buClr>
              <a:buSzPts val="3200"/>
              <a:buNone/>
            </a:pPr>
            <a:r>
              <a:rPr lang="en-GB" b="1">
                <a:solidFill>
                  <a:srgbClr val="E36C09"/>
                </a:solidFill>
                <a:latin typeface="Cambria"/>
                <a:ea typeface="Cambria"/>
                <a:cs typeface="Cambria"/>
                <a:sym typeface="Cambria"/>
              </a:rPr>
              <a:t>Conception et modélisation</a:t>
            </a:r>
            <a:endParaRPr>
              <a:solidFill>
                <a:srgbClr val="E36C09"/>
              </a:solidFill>
              <a:latin typeface="Cambria"/>
              <a:ea typeface="Cambria"/>
              <a:cs typeface="Cambria"/>
              <a:sym typeface="Cambria"/>
            </a:endParaRPr>
          </a:p>
        </p:txBody>
      </p:sp>
      <p:sp>
        <p:nvSpPr>
          <p:cNvPr id="90" name="Google Shape;9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a:t>
            </a:fld>
            <a:endParaRPr/>
          </a:p>
        </p:txBody>
      </p:sp>
      <p:pic>
        <p:nvPicPr>
          <p:cNvPr id="91" name="Google Shape;91;p13"/>
          <p:cNvPicPr preferRelativeResize="0"/>
          <p:nvPr/>
        </p:nvPicPr>
        <p:blipFill rotWithShape="1">
          <a:blip r:embed="rId3">
            <a:alphaModFix/>
          </a:blip>
          <a:srcRect/>
          <a:stretch/>
        </p:blipFill>
        <p:spPr>
          <a:xfrm>
            <a:off x="3275856" y="332656"/>
            <a:ext cx="2592288" cy="1224136"/>
          </a:xfrm>
          <a:prstGeom prst="rect">
            <a:avLst/>
          </a:prstGeom>
          <a:noFill/>
          <a:ln>
            <a:noFill/>
          </a:ln>
        </p:spPr>
      </p:pic>
      <p:sp>
        <p:nvSpPr>
          <p:cNvPr id="92" name="Google Shape;92;p13"/>
          <p:cNvSpPr txBox="1"/>
          <p:nvPr/>
        </p:nvSpPr>
        <p:spPr>
          <a:xfrm>
            <a:off x="467544" y="5325015"/>
            <a:ext cx="345638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600" b="0" i="0" u="sng" strike="noStrike" cap="none">
                <a:solidFill>
                  <a:schemeClr val="dk1"/>
                </a:solidFill>
                <a:latin typeface="Cambria"/>
                <a:ea typeface="Cambria"/>
                <a:cs typeface="Cambria"/>
                <a:sym typeface="Cambria"/>
              </a:rPr>
              <a:t>Année scolaire </a:t>
            </a:r>
            <a:r>
              <a:rPr lang="en-GB" sz="1600" b="0" i="0" u="none" strike="noStrike" cap="none">
                <a:solidFill>
                  <a:schemeClr val="dk1"/>
                </a:solidFill>
                <a:latin typeface="Cambria"/>
                <a:ea typeface="Cambria"/>
                <a:cs typeface="Cambria"/>
                <a:sym typeface="Cambria"/>
              </a:rPr>
              <a:t>: 2020</a:t>
            </a:r>
            <a:endParaRPr/>
          </a:p>
          <a:p>
            <a:pPr marL="0" marR="0" lvl="0" indent="0" algn="l" rtl="0">
              <a:lnSpc>
                <a:spcPct val="150000"/>
              </a:lnSpc>
              <a:spcBef>
                <a:spcPts val="0"/>
              </a:spcBef>
              <a:spcAft>
                <a:spcPts val="0"/>
              </a:spcAft>
              <a:buNone/>
            </a:pPr>
            <a:r>
              <a:rPr lang="en-GB" sz="1600" b="0" i="0" u="sng" strike="noStrike" cap="none">
                <a:solidFill>
                  <a:schemeClr val="dk1"/>
                </a:solidFill>
                <a:latin typeface="Cambria"/>
                <a:ea typeface="Cambria"/>
                <a:cs typeface="Cambria"/>
                <a:sym typeface="Cambria"/>
              </a:rPr>
              <a:t>Auteur et formateur</a:t>
            </a:r>
            <a:r>
              <a:rPr lang="en-GB" sz="1600" b="0" i="0" u="none" strike="noStrike" cap="none">
                <a:solidFill>
                  <a:schemeClr val="dk1"/>
                </a:solidFill>
                <a:latin typeface="Cambria"/>
                <a:ea typeface="Cambria"/>
                <a:cs typeface="Cambria"/>
                <a:sym typeface="Cambria"/>
              </a:rPr>
              <a:t> : Dina Lam</a:t>
            </a:r>
            <a:endParaRPr sz="1600" b="0" i="0" u="none" strike="noStrike" cap="none">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600" b="0" i="0" u="none" strike="noStrike" cap="none">
              <a:solidFill>
                <a:schemeClr val="dk1"/>
              </a:solidFill>
              <a:latin typeface="Cambria"/>
              <a:ea typeface="Cambria"/>
              <a:cs typeface="Cambria"/>
              <a:sym typeface="Cambria"/>
            </a:endParaRPr>
          </a:p>
        </p:txBody>
      </p:sp>
      <p:sp>
        <p:nvSpPr>
          <p:cNvPr id="93" name="Google Shape;93;p13"/>
          <p:cNvSpPr txBox="1"/>
          <p:nvPr/>
        </p:nvSpPr>
        <p:spPr>
          <a:xfrm>
            <a:off x="6732240" y="5777681"/>
            <a:ext cx="2664296" cy="6463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200" b="0" i="1" u="none" strike="noStrike" cap="none">
                <a:solidFill>
                  <a:srgbClr val="002060"/>
                </a:solidFill>
                <a:latin typeface="Cambria"/>
                <a:ea typeface="Cambria"/>
                <a:cs typeface="Cambria"/>
                <a:sym typeface="Cambria"/>
              </a:rPr>
              <a:t>Mise à jour : Déc 2020</a:t>
            </a:r>
            <a:endParaRPr/>
          </a:p>
          <a:p>
            <a:pPr marL="0" marR="0" lvl="0" indent="0" algn="l" rtl="0">
              <a:lnSpc>
                <a:spcPct val="150000"/>
              </a:lnSpc>
              <a:spcBef>
                <a:spcPts val="0"/>
              </a:spcBef>
              <a:spcAft>
                <a:spcPts val="0"/>
              </a:spcAft>
              <a:buNone/>
            </a:pPr>
            <a:endParaRPr sz="1200" b="0" i="1" u="none" strike="noStrike" cap="none">
              <a:solidFill>
                <a:srgbClr val="002060"/>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grpSp>
        <p:nvGrpSpPr>
          <p:cNvPr id="197" name="Google Shape;197;p22"/>
          <p:cNvGrpSpPr/>
          <p:nvPr/>
        </p:nvGrpSpPr>
        <p:grpSpPr>
          <a:xfrm>
            <a:off x="395536" y="1052736"/>
            <a:ext cx="8352928" cy="144016"/>
            <a:chOff x="395536" y="1196752"/>
            <a:chExt cx="8352928" cy="144016"/>
          </a:xfrm>
        </p:grpSpPr>
        <p:cxnSp>
          <p:nvCxnSpPr>
            <p:cNvPr id="198" name="Google Shape;198;p2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99" name="Google Shape;199;p2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00" name="Google Shape;200;p22"/>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MCD</a:t>
            </a:r>
            <a:endParaRPr sz="4400" b="1">
              <a:solidFill>
                <a:srgbClr val="FF0000"/>
              </a:solidFill>
              <a:latin typeface="Arial"/>
              <a:ea typeface="Arial"/>
              <a:cs typeface="Arial"/>
              <a:sym typeface="Arial"/>
            </a:endParaRPr>
          </a:p>
        </p:txBody>
      </p:sp>
      <p:sp>
        <p:nvSpPr>
          <p:cNvPr id="201" name="Google Shape;201;p22"/>
          <p:cNvSpPr/>
          <p:nvPr/>
        </p:nvSpPr>
        <p:spPr>
          <a:xfrm>
            <a:off x="251520" y="1268760"/>
            <a:ext cx="849694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5400" b="1" cap="none">
                <a:solidFill>
                  <a:srgbClr val="5F497A"/>
                </a:solidFill>
                <a:latin typeface="Calibri"/>
                <a:ea typeface="Calibri"/>
                <a:cs typeface="Calibri"/>
                <a:sym typeface="Calibri"/>
              </a:rPr>
              <a:t>CHAPITRE I : MCD</a:t>
            </a: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4800" b="1" cap="none">
                <a:solidFill>
                  <a:srgbClr val="5F497A"/>
                </a:solidFill>
                <a:latin typeface="Calibri"/>
                <a:ea typeface="Calibri"/>
                <a:cs typeface="Calibri"/>
                <a:sym typeface="Calibri"/>
              </a:rPr>
              <a:t> </a:t>
            </a:r>
            <a:endParaRPr/>
          </a:p>
          <a:p>
            <a:pPr marL="0" marR="0" lvl="0" indent="0" algn="ctr" rtl="0">
              <a:spcBef>
                <a:spcPts val="0"/>
              </a:spcBef>
              <a:spcAft>
                <a:spcPts val="0"/>
              </a:spcAft>
              <a:buNone/>
            </a:pPr>
            <a:r>
              <a:rPr lang="en-GB" sz="4400" b="1" cap="none">
                <a:solidFill>
                  <a:srgbClr val="5F497A"/>
                </a:solidFill>
                <a:latin typeface="Calibri"/>
                <a:ea typeface="Calibri"/>
                <a:cs typeface="Calibri"/>
                <a:sym typeface="Calibri"/>
              </a:rPr>
              <a:t>MODELE CONCEPTUEL DE DONNEE</a:t>
            </a:r>
            <a:endParaRPr sz="4400" b="1" cap="none">
              <a:solidFill>
                <a:srgbClr val="5F497A"/>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112"/>
          <p:cNvGrpSpPr/>
          <p:nvPr/>
        </p:nvGrpSpPr>
        <p:grpSpPr>
          <a:xfrm>
            <a:off x="395536" y="1124744"/>
            <a:ext cx="8352928" cy="144016"/>
            <a:chOff x="395536" y="1196752"/>
            <a:chExt cx="8352928" cy="144016"/>
          </a:xfrm>
        </p:grpSpPr>
        <p:cxnSp>
          <p:nvCxnSpPr>
            <p:cNvPr id="1464" name="Google Shape;1464;p11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65" name="Google Shape;1465;p11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66" name="Google Shape;1466;p112"/>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67" name="Google Shape;1467;p112"/>
          <p:cNvSpPr/>
          <p:nvPr/>
        </p:nvSpPr>
        <p:spPr>
          <a:xfrm>
            <a:off x="459962" y="1442100"/>
            <a:ext cx="8363156" cy="466281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SELECT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1" i="0" u="none" strike="noStrike" cap="none">
                <a:solidFill>
                  <a:schemeClr val="dk1"/>
                </a:solidFill>
                <a:latin typeface="Cambria"/>
                <a:ea typeface="Cambria"/>
                <a:cs typeface="Cambria"/>
                <a:sym typeface="Cambria"/>
              </a:rPr>
              <a:t>Fonctions de calcul</a:t>
            </a:r>
            <a:endParaRPr sz="1800" b="1" i="0" u="none" strike="noStrike" cap="none">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SUM(attribut) :  total des valeurs d’un attribut</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AVG(attribut) : moyenne des valeurs d’un attribut</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MIN(attribut) : plus pétite valeur d’un attribut</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MAX(attribut) : plus grande valeur d’un attribut</a:t>
            </a:r>
            <a:endParaRPr sz="1800">
              <a:solidFill>
                <a:schemeClr val="dk1"/>
              </a:solidFill>
              <a:latin typeface="Cambria"/>
              <a:ea typeface="Cambria"/>
              <a:cs typeface="Cambria"/>
              <a:sym typeface="Cambria"/>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1" i="0" u="none" strike="noStrike" cap="none">
                <a:solidFill>
                  <a:schemeClr val="dk1"/>
                </a:solidFill>
                <a:latin typeface="Cambria"/>
                <a:ea typeface="Cambria"/>
                <a:cs typeface="Cambria"/>
                <a:sym typeface="Cambria"/>
              </a:rPr>
              <a:t>Fonction de comptage</a:t>
            </a:r>
            <a:endParaRPr sz="1800" b="1" i="0" u="none" strike="noStrike" cap="none">
              <a:solidFill>
                <a:schemeClr val="dk1"/>
              </a:solidFill>
              <a:latin typeface="Cambria"/>
              <a:ea typeface="Cambria"/>
              <a:cs typeface="Cambria"/>
              <a:sym typeface="Cambria"/>
            </a:endParaRPr>
          </a:p>
          <a:p>
            <a:pPr marL="457200" marR="0" lvl="1" indent="0" algn="l" rtl="0">
              <a:lnSpc>
                <a:spcPct val="150000"/>
              </a:lnSpc>
              <a:spcBef>
                <a:spcPts val="0"/>
              </a:spcBef>
              <a:spcAft>
                <a:spcPts val="0"/>
              </a:spcAft>
              <a:buNone/>
            </a:pPr>
            <a:r>
              <a:rPr lang="en-GB" sz="1800" b="0" i="0" u="none" strike="noStrike" cap="none">
                <a:solidFill>
                  <a:schemeClr val="dk1"/>
                </a:solidFill>
                <a:latin typeface="Cambria"/>
                <a:ea typeface="Cambria"/>
                <a:cs typeface="Cambria"/>
                <a:sym typeface="Cambria"/>
              </a:rPr>
              <a:t>COUNT() qui peut s’utiliser de plusieurs manière</a:t>
            </a:r>
            <a:endParaRPr sz="1800" b="0" i="0" u="none" strike="noStrike" cap="none">
              <a:solidFill>
                <a:schemeClr val="dk1"/>
              </a:solidFill>
              <a:latin typeface="Cambria"/>
              <a:ea typeface="Cambria"/>
              <a:cs typeface="Cambria"/>
              <a:sym typeface="Cambria"/>
            </a:endParaRPr>
          </a:p>
          <a:p>
            <a:pPr marL="457200" marR="0" lvl="1" indent="0" algn="l" rtl="0">
              <a:lnSpc>
                <a:spcPct val="150000"/>
              </a:lnSpc>
              <a:spcBef>
                <a:spcPts val="0"/>
              </a:spcBef>
              <a:spcAft>
                <a:spcPts val="0"/>
              </a:spcAft>
              <a:buNone/>
            </a:pPr>
            <a:r>
              <a:rPr lang="en-GB" sz="1800" b="0" i="0" u="none" strike="noStrike" cap="none">
                <a:solidFill>
                  <a:schemeClr val="dk1"/>
                </a:solidFill>
                <a:latin typeface="Cambria"/>
                <a:ea typeface="Cambria"/>
                <a:cs typeface="Cambria"/>
                <a:sym typeface="Cambria"/>
              </a:rPr>
              <a:t>COUNT(*) : nombre de ligne d’une table</a:t>
            </a:r>
            <a:endParaRPr/>
          </a:p>
          <a:p>
            <a:pPr marL="457200" marR="0" lvl="1" indent="0" algn="l" rtl="0">
              <a:lnSpc>
                <a:spcPct val="150000"/>
              </a:lnSpc>
              <a:spcBef>
                <a:spcPts val="0"/>
              </a:spcBef>
              <a:spcAft>
                <a:spcPts val="0"/>
              </a:spcAft>
              <a:buNone/>
            </a:pPr>
            <a:r>
              <a:rPr lang="en-GB" sz="1800" b="0" i="0" u="none" strike="noStrike" cap="none">
                <a:solidFill>
                  <a:schemeClr val="dk1"/>
                </a:solidFill>
                <a:latin typeface="Cambria"/>
                <a:ea typeface="Cambria"/>
                <a:cs typeface="Cambria"/>
                <a:sym typeface="Cambria"/>
              </a:rPr>
              <a:t>COUNT(DISTINCT attribut) : nombre de valeurs différentes de l’attribut.</a:t>
            </a:r>
            <a:endParaRPr sz="1800" b="0" i="0" u="none" strike="noStrike" cap="none">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113"/>
          <p:cNvGrpSpPr/>
          <p:nvPr/>
        </p:nvGrpSpPr>
        <p:grpSpPr>
          <a:xfrm>
            <a:off x="395536" y="1124744"/>
            <a:ext cx="8352928" cy="144016"/>
            <a:chOff x="395536" y="1196752"/>
            <a:chExt cx="8352928" cy="144016"/>
          </a:xfrm>
        </p:grpSpPr>
        <p:cxnSp>
          <p:nvCxnSpPr>
            <p:cNvPr id="1475" name="Google Shape;1475;p11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76" name="Google Shape;1476;p11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77" name="Google Shape;1477;p113"/>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78" name="Google Shape;1478;p113"/>
          <p:cNvSpPr/>
          <p:nvPr/>
        </p:nvSpPr>
        <p:spPr>
          <a:xfrm>
            <a:off x="459962" y="1442100"/>
            <a:ext cx="8363156" cy="13388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SELECT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1" i="0" u="none" strike="noStrike" cap="none">
                <a:solidFill>
                  <a:schemeClr val="dk1"/>
                </a:solidFill>
                <a:latin typeface="Cambria"/>
                <a:ea typeface="Cambria"/>
                <a:cs typeface="Cambria"/>
                <a:sym typeface="Cambria"/>
              </a:rPr>
              <a:t>Fonctions de calculs et de comptage : Exemple</a:t>
            </a:r>
            <a:endParaRPr sz="1800" b="1" i="0" u="none" strike="noStrike" cap="none">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pic>
        <p:nvPicPr>
          <p:cNvPr id="1479" name="Google Shape;1479;p113"/>
          <p:cNvPicPr preferRelativeResize="0"/>
          <p:nvPr/>
        </p:nvPicPr>
        <p:blipFill rotWithShape="1">
          <a:blip r:embed="rId3">
            <a:alphaModFix/>
          </a:blip>
          <a:srcRect/>
          <a:stretch/>
        </p:blipFill>
        <p:spPr>
          <a:xfrm>
            <a:off x="609270" y="2420888"/>
            <a:ext cx="7923170" cy="396044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6" name="Google Shape;1486;p114"/>
          <p:cNvGrpSpPr/>
          <p:nvPr/>
        </p:nvGrpSpPr>
        <p:grpSpPr>
          <a:xfrm>
            <a:off x="395536" y="1124744"/>
            <a:ext cx="8352928" cy="144016"/>
            <a:chOff x="395536" y="1196752"/>
            <a:chExt cx="8352928" cy="144016"/>
          </a:xfrm>
        </p:grpSpPr>
        <p:cxnSp>
          <p:nvCxnSpPr>
            <p:cNvPr id="1487" name="Google Shape;1487;p11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88" name="Google Shape;1488;p11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89" name="Google Shape;1489;p114"/>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90" name="Google Shape;1490;p114"/>
          <p:cNvSpPr/>
          <p:nvPr/>
        </p:nvSpPr>
        <p:spPr>
          <a:xfrm>
            <a:off x="459962" y="1442100"/>
            <a:ext cx="8363156" cy="300082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Regroupement et calcul</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REGROUPER_CALCULER (R0, att1, att2,…..fonction1, fonction2,…)</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Le groupement s’effectue sur un sous-ensemble des attributs de la relation R0.</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comportera autant de ligne que de groupes de n-uplets, les fonctions s’appliquant à chacun des groupes séparement.</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grpSp>
        <p:nvGrpSpPr>
          <p:cNvPr id="1497" name="Google Shape;1497;p115"/>
          <p:cNvGrpSpPr/>
          <p:nvPr/>
        </p:nvGrpSpPr>
        <p:grpSpPr>
          <a:xfrm>
            <a:off x="395536" y="1124744"/>
            <a:ext cx="8352928" cy="144016"/>
            <a:chOff x="395536" y="1196752"/>
            <a:chExt cx="8352928" cy="144016"/>
          </a:xfrm>
        </p:grpSpPr>
        <p:cxnSp>
          <p:nvCxnSpPr>
            <p:cNvPr id="1498" name="Google Shape;1498;p11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99" name="Google Shape;1499;p11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00" name="Google Shape;1500;p115"/>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01" name="Google Shape;1501;p115"/>
          <p:cNvSpPr/>
          <p:nvPr/>
        </p:nvSpPr>
        <p:spPr>
          <a:xfrm>
            <a:off x="459962" y="1442100"/>
            <a:ext cx="8363156"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Regroupement et calcul</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pic>
        <p:nvPicPr>
          <p:cNvPr id="1502" name="Google Shape;1502;p115"/>
          <p:cNvPicPr preferRelativeResize="0"/>
          <p:nvPr/>
        </p:nvPicPr>
        <p:blipFill rotWithShape="1">
          <a:blip r:embed="rId3">
            <a:alphaModFix/>
          </a:blip>
          <a:srcRect/>
          <a:stretch/>
        </p:blipFill>
        <p:spPr>
          <a:xfrm>
            <a:off x="251520" y="2132856"/>
            <a:ext cx="7560840" cy="432048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grpSp>
        <p:nvGrpSpPr>
          <p:cNvPr id="1509" name="Google Shape;1509;p116"/>
          <p:cNvGrpSpPr/>
          <p:nvPr/>
        </p:nvGrpSpPr>
        <p:grpSpPr>
          <a:xfrm>
            <a:off x="395536" y="1124744"/>
            <a:ext cx="8352928" cy="144016"/>
            <a:chOff x="395536" y="1196752"/>
            <a:chExt cx="8352928" cy="144016"/>
          </a:xfrm>
        </p:grpSpPr>
        <p:cxnSp>
          <p:nvCxnSpPr>
            <p:cNvPr id="1510" name="Google Shape;1510;p11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11" name="Google Shape;1511;p11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12" name="Google Shape;1512;p116"/>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pic>
        <p:nvPicPr>
          <p:cNvPr id="1513" name="Google Shape;1513;p116"/>
          <p:cNvPicPr preferRelativeResize="0"/>
          <p:nvPr/>
        </p:nvPicPr>
        <p:blipFill rotWithShape="1">
          <a:blip r:embed="rId3">
            <a:alphaModFix/>
          </a:blip>
          <a:srcRect/>
          <a:stretch/>
        </p:blipFill>
        <p:spPr>
          <a:xfrm>
            <a:off x="617742" y="1556792"/>
            <a:ext cx="8130722" cy="504056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0" name="Google Shape;1520;p117"/>
          <p:cNvGrpSpPr/>
          <p:nvPr/>
        </p:nvGrpSpPr>
        <p:grpSpPr>
          <a:xfrm>
            <a:off x="395536" y="1124744"/>
            <a:ext cx="8352928" cy="144016"/>
            <a:chOff x="395536" y="1196752"/>
            <a:chExt cx="8352928" cy="144016"/>
          </a:xfrm>
        </p:grpSpPr>
        <p:cxnSp>
          <p:nvCxnSpPr>
            <p:cNvPr id="1521" name="Google Shape;1521;p11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22" name="Google Shape;1522;p11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23" name="Google Shape;1523;p117"/>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24" name="Google Shape;1524;p117"/>
          <p:cNvSpPr txBox="1"/>
          <p:nvPr/>
        </p:nvSpPr>
        <p:spPr>
          <a:xfrm>
            <a:off x="534616" y="1628800"/>
            <a:ext cx="7493768" cy="300082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Tri</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TRI(R0, att1, att2, …..)</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Le tri s’effectue sur un ou plusieurs attributs, dans l’ordre croissant ou décroissant.</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a le même structure et le même contenu que la relation de départ.</a:t>
            </a:r>
            <a:endParaRPr sz="1800">
              <a:solidFill>
                <a:schemeClr val="dk1"/>
              </a:solidFill>
              <a:latin typeface="Cambria"/>
              <a:ea typeface="Cambria"/>
              <a:cs typeface="Cambria"/>
              <a:sym typeface="Cambri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grpSp>
        <p:nvGrpSpPr>
          <p:cNvPr id="1531" name="Google Shape;1531;p118"/>
          <p:cNvGrpSpPr/>
          <p:nvPr/>
        </p:nvGrpSpPr>
        <p:grpSpPr>
          <a:xfrm>
            <a:off x="395536" y="1124744"/>
            <a:ext cx="8352928" cy="144016"/>
            <a:chOff x="395536" y="1196752"/>
            <a:chExt cx="8352928" cy="144016"/>
          </a:xfrm>
        </p:grpSpPr>
        <p:cxnSp>
          <p:nvCxnSpPr>
            <p:cNvPr id="1532" name="Google Shape;1532;p11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33" name="Google Shape;1533;p11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34" name="Google Shape;1534;p118"/>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pic>
        <p:nvPicPr>
          <p:cNvPr id="1535" name="Google Shape;1535;p118"/>
          <p:cNvPicPr preferRelativeResize="0"/>
          <p:nvPr/>
        </p:nvPicPr>
        <p:blipFill rotWithShape="1">
          <a:blip r:embed="rId3">
            <a:alphaModFix/>
          </a:blip>
          <a:srcRect/>
          <a:stretch/>
        </p:blipFill>
        <p:spPr>
          <a:xfrm>
            <a:off x="395536" y="1628523"/>
            <a:ext cx="8208912" cy="489682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grpSp>
        <p:nvGrpSpPr>
          <p:cNvPr id="1542" name="Google Shape;1542;p119"/>
          <p:cNvGrpSpPr/>
          <p:nvPr/>
        </p:nvGrpSpPr>
        <p:grpSpPr>
          <a:xfrm>
            <a:off x="395536" y="1124744"/>
            <a:ext cx="8352928" cy="144016"/>
            <a:chOff x="395536" y="1196752"/>
            <a:chExt cx="8352928" cy="144016"/>
          </a:xfrm>
        </p:grpSpPr>
        <p:cxnSp>
          <p:nvCxnSpPr>
            <p:cNvPr id="1543" name="Google Shape;1543;p11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44" name="Google Shape;1544;p11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45" name="Google Shape;1545;p119"/>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46" name="Google Shape;1546;p119"/>
          <p:cNvSpPr txBox="1"/>
          <p:nvPr/>
        </p:nvSpPr>
        <p:spPr>
          <a:xfrm>
            <a:off x="251520" y="1700808"/>
            <a:ext cx="8496944"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SELECT &gt; Tri</a:t>
            </a:r>
            <a:endParaRPr/>
          </a:p>
          <a:p>
            <a:pPr marL="0" marR="0" lvl="0" indent="0" algn="l" rtl="0">
              <a:spcBef>
                <a:spcPts val="0"/>
              </a:spcBef>
              <a:spcAft>
                <a:spcPts val="0"/>
              </a:spcAft>
              <a:buNone/>
            </a:pPr>
            <a:endParaRPr sz="18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SELECT…</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FROM …</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a:t>
            </a:r>
            <a:r>
              <a:rPr lang="en-GB" sz="1800" b="1">
                <a:solidFill>
                  <a:schemeClr val="dk1"/>
                </a:solidFill>
                <a:latin typeface="Cambria"/>
                <a:ea typeface="Cambria"/>
                <a:cs typeface="Cambria"/>
                <a:sym typeface="Cambria"/>
              </a:rPr>
              <a:t>ORDER BY </a:t>
            </a:r>
            <a:r>
              <a:rPr lang="en-GB" sz="1800">
                <a:solidFill>
                  <a:schemeClr val="dk1"/>
                </a:solidFill>
                <a:latin typeface="Cambria"/>
                <a:ea typeface="Cambria"/>
                <a:cs typeface="Cambria"/>
                <a:sym typeface="Cambria"/>
              </a:rPr>
              <a:t>attribut1 </a:t>
            </a:r>
            <a:r>
              <a:rPr lang="en-GB" sz="1800" b="1">
                <a:solidFill>
                  <a:schemeClr val="dk1"/>
                </a:solidFill>
                <a:latin typeface="Cambria"/>
                <a:ea typeface="Cambria"/>
                <a:cs typeface="Cambria"/>
                <a:sym typeface="Cambria"/>
              </a:rPr>
              <a:t>ASC (ou DESC)</a:t>
            </a:r>
            <a:r>
              <a:rPr lang="en-GB" sz="1800">
                <a:solidFill>
                  <a:schemeClr val="dk1"/>
                </a:solidFill>
                <a:latin typeface="Cambria"/>
                <a:ea typeface="Cambria"/>
                <a:cs typeface="Cambria"/>
                <a:sym typeface="Cambria"/>
              </a:rPr>
              <a:t>, attribut2 </a:t>
            </a:r>
            <a:r>
              <a:rPr lang="en-GB" sz="1800" b="1">
                <a:solidFill>
                  <a:schemeClr val="dk1"/>
                </a:solidFill>
                <a:latin typeface="Cambria"/>
                <a:ea typeface="Cambria"/>
                <a:cs typeface="Cambria"/>
                <a:sym typeface="Cambria"/>
              </a:rPr>
              <a:t>ASC (ou DESC)</a:t>
            </a:r>
            <a:endParaRPr sz="1800" b="1">
              <a:solidFill>
                <a:schemeClr val="dk1"/>
              </a:solidFill>
              <a:latin typeface="Cambria"/>
              <a:ea typeface="Cambria"/>
              <a:cs typeface="Cambria"/>
              <a:sym typeface="Cambria"/>
            </a:endParaRPr>
          </a:p>
        </p:txBody>
      </p:sp>
      <p:pic>
        <p:nvPicPr>
          <p:cNvPr id="1547" name="Google Shape;1547;p119"/>
          <p:cNvPicPr preferRelativeResize="0"/>
          <p:nvPr/>
        </p:nvPicPr>
        <p:blipFill rotWithShape="1">
          <a:blip r:embed="rId3">
            <a:alphaModFix/>
          </a:blip>
          <a:srcRect/>
          <a:stretch/>
        </p:blipFill>
        <p:spPr>
          <a:xfrm>
            <a:off x="683568" y="3178136"/>
            <a:ext cx="7416824" cy="341921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grpSp>
        <p:nvGrpSpPr>
          <p:cNvPr id="1554" name="Google Shape;1554;p120"/>
          <p:cNvGrpSpPr/>
          <p:nvPr/>
        </p:nvGrpSpPr>
        <p:grpSpPr>
          <a:xfrm>
            <a:off x="395536" y="1124744"/>
            <a:ext cx="8352928" cy="144016"/>
            <a:chOff x="395536" y="1196752"/>
            <a:chExt cx="8352928" cy="144016"/>
          </a:xfrm>
        </p:grpSpPr>
        <p:cxnSp>
          <p:nvCxnSpPr>
            <p:cNvPr id="1555" name="Google Shape;1555;p12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56" name="Google Shape;1556;p12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57" name="Google Shape;1557;p120"/>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58" name="Google Shape;1558;p120"/>
          <p:cNvSpPr txBox="1"/>
          <p:nvPr/>
        </p:nvSpPr>
        <p:spPr>
          <a:xfrm>
            <a:off x="251520" y="1700808"/>
            <a:ext cx="8496944" cy="1892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Attributs calculés</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Un attribut calculé est un attribut dont les valeurs sont obtenues par des opérations arithmétiques portant sur des attributs de la même table.</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Le calcul est spécifié lors d’une projection ou lors de l’utilisation d’une fonction.</a:t>
            </a:r>
            <a:endParaRPr/>
          </a:p>
        </p:txBody>
      </p:sp>
      <p:pic>
        <p:nvPicPr>
          <p:cNvPr id="1559" name="Google Shape;1559;p120"/>
          <p:cNvPicPr preferRelativeResize="0"/>
          <p:nvPr/>
        </p:nvPicPr>
        <p:blipFill rotWithShape="1">
          <a:blip r:embed="rId3">
            <a:alphaModFix/>
          </a:blip>
          <a:srcRect/>
          <a:stretch/>
        </p:blipFill>
        <p:spPr>
          <a:xfrm>
            <a:off x="395536" y="3645024"/>
            <a:ext cx="7632848" cy="302433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121"/>
          <p:cNvGrpSpPr/>
          <p:nvPr/>
        </p:nvGrpSpPr>
        <p:grpSpPr>
          <a:xfrm>
            <a:off x="395536" y="1124744"/>
            <a:ext cx="8352928" cy="144016"/>
            <a:chOff x="395536" y="1196752"/>
            <a:chExt cx="8352928" cy="144016"/>
          </a:xfrm>
        </p:grpSpPr>
        <p:cxnSp>
          <p:nvCxnSpPr>
            <p:cNvPr id="1567" name="Google Shape;1567;p12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68" name="Google Shape;1568;p12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69" name="Google Shape;1569;p121"/>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pic>
        <p:nvPicPr>
          <p:cNvPr id="1570" name="Google Shape;1570;p121"/>
          <p:cNvPicPr preferRelativeResize="0"/>
          <p:nvPr/>
        </p:nvPicPr>
        <p:blipFill rotWithShape="1">
          <a:blip r:embed="rId3">
            <a:alphaModFix/>
          </a:blip>
          <a:srcRect/>
          <a:stretch/>
        </p:blipFill>
        <p:spPr>
          <a:xfrm>
            <a:off x="498434" y="1412776"/>
            <a:ext cx="8213847" cy="53689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grpSp>
        <p:nvGrpSpPr>
          <p:cNvPr id="209" name="Google Shape;209;p23"/>
          <p:cNvGrpSpPr/>
          <p:nvPr/>
        </p:nvGrpSpPr>
        <p:grpSpPr>
          <a:xfrm>
            <a:off x="395536" y="1052736"/>
            <a:ext cx="8352928" cy="144016"/>
            <a:chOff x="395536" y="1196752"/>
            <a:chExt cx="8352928" cy="144016"/>
          </a:xfrm>
        </p:grpSpPr>
        <p:cxnSp>
          <p:nvCxnSpPr>
            <p:cNvPr id="210" name="Google Shape;210;p2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211" name="Google Shape;211;p2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12" name="Google Shape;212;p23"/>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MCD</a:t>
            </a:r>
            <a:endParaRPr sz="4400" b="1">
              <a:solidFill>
                <a:srgbClr val="FF0000"/>
              </a:solidFill>
              <a:latin typeface="Arial"/>
              <a:ea typeface="Arial"/>
              <a:cs typeface="Arial"/>
              <a:sym typeface="Arial"/>
            </a:endParaRPr>
          </a:p>
        </p:txBody>
      </p:sp>
      <p:sp>
        <p:nvSpPr>
          <p:cNvPr id="213" name="Google Shape;213;p23"/>
          <p:cNvSpPr/>
          <p:nvPr/>
        </p:nvSpPr>
        <p:spPr>
          <a:xfrm>
            <a:off x="3146649" y="1628800"/>
            <a:ext cx="1529382" cy="561201"/>
          </a:xfrm>
          <a:prstGeom prst="flowChartPunchedTape">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mbria"/>
              <a:buNone/>
            </a:pPr>
            <a:r>
              <a:rPr lang="en-GB" sz="1600">
                <a:solidFill>
                  <a:schemeClr val="dk1"/>
                </a:solidFill>
                <a:latin typeface="Cambria"/>
                <a:ea typeface="Cambria"/>
                <a:cs typeface="Cambria"/>
                <a:sym typeface="Cambria"/>
              </a:rPr>
              <a:t>Réalité perçue</a:t>
            </a:r>
            <a:endParaRPr sz="1600">
              <a:solidFill>
                <a:schemeClr val="dk1"/>
              </a:solidFill>
              <a:latin typeface="Cambria"/>
              <a:ea typeface="Cambria"/>
              <a:cs typeface="Cambria"/>
              <a:sym typeface="Cambria"/>
            </a:endParaRPr>
          </a:p>
        </p:txBody>
      </p:sp>
      <p:sp>
        <p:nvSpPr>
          <p:cNvPr id="214" name="Google Shape;214;p23"/>
          <p:cNvSpPr txBox="1"/>
          <p:nvPr/>
        </p:nvSpPr>
        <p:spPr>
          <a:xfrm>
            <a:off x="3288432" y="2728089"/>
            <a:ext cx="1620838" cy="584775"/>
          </a:xfrm>
          <a:prstGeom prst="rect">
            <a:avLst/>
          </a:prstGeom>
          <a:gradFill>
            <a:gsLst>
              <a:gs pos="0">
                <a:srgbClr val="9BE9FF"/>
              </a:gs>
              <a:gs pos="35000">
                <a:srgbClr val="B8F1FF"/>
              </a:gs>
              <a:gs pos="100000">
                <a:srgbClr val="E2FBFF"/>
              </a:gs>
            </a:gsLst>
            <a:lin ang="16200000" scaled="0"/>
          </a:gradFill>
          <a:ln w="9525" cap="flat" cmpd="sng">
            <a:solidFill>
              <a:srgbClr val="45A9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mbria"/>
              <a:buNone/>
            </a:pPr>
            <a:r>
              <a:rPr lang="en-GB" sz="1600">
                <a:solidFill>
                  <a:schemeClr val="dk1"/>
                </a:solidFill>
                <a:latin typeface="Cambria"/>
                <a:ea typeface="Cambria"/>
                <a:cs typeface="Cambria"/>
                <a:sym typeface="Cambria"/>
              </a:rPr>
              <a:t>Modélisation conceptuelle</a:t>
            </a:r>
            <a:endParaRPr sz="1600">
              <a:solidFill>
                <a:schemeClr val="dk1"/>
              </a:solidFill>
              <a:latin typeface="Cambria"/>
              <a:ea typeface="Cambria"/>
              <a:cs typeface="Cambria"/>
              <a:sym typeface="Cambria"/>
            </a:endParaRPr>
          </a:p>
        </p:txBody>
      </p:sp>
      <p:sp>
        <p:nvSpPr>
          <p:cNvPr id="215" name="Google Shape;215;p23"/>
          <p:cNvSpPr txBox="1"/>
          <p:nvPr/>
        </p:nvSpPr>
        <p:spPr>
          <a:xfrm>
            <a:off x="3059832" y="3820289"/>
            <a:ext cx="2130425" cy="830997"/>
          </a:xfrm>
          <a:prstGeom prst="rect">
            <a:avLst/>
          </a:prstGeom>
          <a:gradFill>
            <a:gsLst>
              <a:gs pos="0">
                <a:srgbClr val="C8B2E9"/>
              </a:gs>
              <a:gs pos="35000">
                <a:srgbClr val="D6CAED"/>
              </a:gs>
              <a:gs pos="100000">
                <a:srgbClr val="EFE8FA"/>
              </a:gs>
            </a:gsLst>
            <a:lin ang="16200000" scaled="0"/>
          </a:gradFill>
          <a:ln w="9525" cap="flat" cmpd="sng">
            <a:solidFill>
              <a:srgbClr val="7C5F9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Cambria"/>
              <a:buNone/>
            </a:pPr>
            <a:r>
              <a:rPr lang="en-GB" sz="1600">
                <a:solidFill>
                  <a:schemeClr val="dk1"/>
                </a:solidFill>
                <a:latin typeface="Cambria"/>
                <a:ea typeface="Cambria"/>
                <a:cs typeface="Cambria"/>
                <a:sym typeface="Cambria"/>
              </a:rPr>
              <a:t>Transformation dans un modèle supporté par un SGBD</a:t>
            </a:r>
            <a:endParaRPr/>
          </a:p>
        </p:txBody>
      </p:sp>
      <p:cxnSp>
        <p:nvCxnSpPr>
          <p:cNvPr id="216" name="Google Shape;216;p23"/>
          <p:cNvCxnSpPr/>
          <p:nvPr/>
        </p:nvCxnSpPr>
        <p:spPr>
          <a:xfrm>
            <a:off x="3963120" y="2151827"/>
            <a:ext cx="14287" cy="576262"/>
          </a:xfrm>
          <a:prstGeom prst="straightConnector1">
            <a:avLst/>
          </a:prstGeom>
          <a:noFill/>
          <a:ln w="9525" cap="flat" cmpd="sng">
            <a:solidFill>
              <a:schemeClr val="dk1"/>
            </a:solidFill>
            <a:prstDash val="solid"/>
            <a:round/>
            <a:headEnd type="none" w="med" len="med"/>
            <a:tailEnd type="triangle" w="med" len="med"/>
          </a:ln>
        </p:spPr>
      </p:cxnSp>
      <p:cxnSp>
        <p:nvCxnSpPr>
          <p:cNvPr id="217" name="Google Shape;217;p23"/>
          <p:cNvCxnSpPr/>
          <p:nvPr/>
        </p:nvCxnSpPr>
        <p:spPr>
          <a:xfrm>
            <a:off x="4015507" y="3328164"/>
            <a:ext cx="0" cy="484188"/>
          </a:xfrm>
          <a:prstGeom prst="straightConnector1">
            <a:avLst/>
          </a:prstGeom>
          <a:noFill/>
          <a:ln w="9525" cap="flat" cmpd="sng">
            <a:solidFill>
              <a:schemeClr val="dk1"/>
            </a:solidFill>
            <a:prstDash val="solid"/>
            <a:round/>
            <a:headEnd type="none" w="med" len="med"/>
            <a:tailEnd type="triangle" w="med" len="med"/>
          </a:ln>
        </p:spPr>
      </p:cxnSp>
      <p:sp>
        <p:nvSpPr>
          <p:cNvPr id="218" name="Google Shape;218;p23"/>
          <p:cNvSpPr txBox="1"/>
          <p:nvPr/>
        </p:nvSpPr>
        <p:spPr>
          <a:xfrm>
            <a:off x="5431457" y="2753489"/>
            <a:ext cx="162083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Cambria"/>
              <a:buNone/>
            </a:pPr>
            <a:r>
              <a:rPr lang="en-GB" sz="1600" b="1" i="1">
                <a:solidFill>
                  <a:srgbClr val="FF0000"/>
                </a:solidFill>
                <a:latin typeface="Cambria"/>
                <a:ea typeface="Cambria"/>
                <a:cs typeface="Cambria"/>
                <a:sym typeface="Cambria"/>
              </a:rPr>
              <a:t>Modèle entité association</a:t>
            </a:r>
            <a:endParaRPr/>
          </a:p>
        </p:txBody>
      </p:sp>
      <p:sp>
        <p:nvSpPr>
          <p:cNvPr id="219" name="Google Shape;219;p23"/>
          <p:cNvSpPr txBox="1"/>
          <p:nvPr/>
        </p:nvSpPr>
        <p:spPr>
          <a:xfrm>
            <a:off x="3072532" y="5217289"/>
            <a:ext cx="2130425" cy="830997"/>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600"/>
              <a:buFont typeface="Cambria"/>
              <a:buNone/>
            </a:pPr>
            <a:r>
              <a:rPr lang="en-GB" sz="1600">
                <a:solidFill>
                  <a:schemeClr val="lt1"/>
                </a:solidFill>
                <a:latin typeface="Cambria"/>
                <a:ea typeface="Cambria"/>
                <a:cs typeface="Cambria"/>
                <a:sym typeface="Cambria"/>
              </a:rPr>
              <a:t>Définition de la structure de données de la base</a:t>
            </a:r>
            <a:endParaRPr/>
          </a:p>
        </p:txBody>
      </p:sp>
      <p:sp>
        <p:nvSpPr>
          <p:cNvPr id="220" name="Google Shape;220;p23"/>
          <p:cNvSpPr txBox="1"/>
          <p:nvPr/>
        </p:nvSpPr>
        <p:spPr>
          <a:xfrm>
            <a:off x="5468119" y="3883789"/>
            <a:ext cx="162083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Cambria"/>
              <a:buNone/>
            </a:pPr>
            <a:r>
              <a:rPr lang="en-GB" sz="1600" b="1" i="1">
                <a:solidFill>
                  <a:srgbClr val="FF0000"/>
                </a:solidFill>
                <a:latin typeface="Cambria"/>
                <a:ea typeface="Cambria"/>
                <a:cs typeface="Cambria"/>
                <a:sym typeface="Cambria"/>
              </a:rPr>
              <a:t>Modèle relationnel</a:t>
            </a:r>
            <a:endParaRPr sz="1600" b="1" i="1">
              <a:solidFill>
                <a:srgbClr val="FF0000"/>
              </a:solidFill>
              <a:latin typeface="Cambria"/>
              <a:ea typeface="Cambria"/>
              <a:cs typeface="Cambria"/>
              <a:sym typeface="Cambria"/>
            </a:endParaRPr>
          </a:p>
        </p:txBody>
      </p:sp>
      <p:sp>
        <p:nvSpPr>
          <p:cNvPr id="221" name="Google Shape;221;p23"/>
          <p:cNvSpPr txBox="1"/>
          <p:nvPr/>
        </p:nvSpPr>
        <p:spPr>
          <a:xfrm>
            <a:off x="5324103" y="5280789"/>
            <a:ext cx="162083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Cambria"/>
              <a:buNone/>
            </a:pPr>
            <a:r>
              <a:rPr lang="en-GB" sz="1600" b="1" i="1">
                <a:solidFill>
                  <a:srgbClr val="FF0000"/>
                </a:solidFill>
                <a:latin typeface="Cambria"/>
                <a:ea typeface="Cambria"/>
                <a:cs typeface="Cambria"/>
                <a:sym typeface="Cambria"/>
              </a:rPr>
              <a:t>SQL</a:t>
            </a:r>
            <a:endParaRPr/>
          </a:p>
        </p:txBody>
      </p:sp>
      <p:cxnSp>
        <p:nvCxnSpPr>
          <p:cNvPr id="222" name="Google Shape;222;p23"/>
          <p:cNvCxnSpPr/>
          <p:nvPr/>
        </p:nvCxnSpPr>
        <p:spPr>
          <a:xfrm>
            <a:off x="4053607" y="4710281"/>
            <a:ext cx="0" cy="484188"/>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grpSp>
        <p:nvGrpSpPr>
          <p:cNvPr id="1577" name="Google Shape;1577;p122"/>
          <p:cNvGrpSpPr/>
          <p:nvPr/>
        </p:nvGrpSpPr>
        <p:grpSpPr>
          <a:xfrm>
            <a:off x="395536" y="1124744"/>
            <a:ext cx="8352928" cy="144016"/>
            <a:chOff x="395536" y="1196752"/>
            <a:chExt cx="8352928" cy="144016"/>
          </a:xfrm>
        </p:grpSpPr>
        <p:cxnSp>
          <p:nvCxnSpPr>
            <p:cNvPr id="1578" name="Google Shape;1578;p12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79" name="Google Shape;1579;p12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80" name="Google Shape;1580;p122"/>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81" name="Google Shape;1581;p122"/>
          <p:cNvSpPr txBox="1"/>
          <p:nvPr/>
        </p:nvSpPr>
        <p:spPr>
          <a:xfrm>
            <a:off x="395536" y="1556792"/>
            <a:ext cx="8352928"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SELECT </a:t>
            </a:r>
            <a:endParaRPr/>
          </a:p>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  Prédicat EXISTS</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Le prédicat EXISTS permet de tester l’existence ou l’absence des données dans la sous-requête. Si la sous-requête renvoie au moins une ligne, le prédicat est vrai.</a:t>
            </a:r>
            <a:endParaRPr sz="1800">
              <a:solidFill>
                <a:schemeClr val="dk1"/>
              </a:solidFill>
              <a:latin typeface="Cambria"/>
              <a:ea typeface="Cambria"/>
              <a:cs typeface="Cambria"/>
              <a:sym typeface="Cambria"/>
            </a:endParaRPr>
          </a:p>
        </p:txBody>
      </p:sp>
      <p:pic>
        <p:nvPicPr>
          <p:cNvPr id="1582" name="Google Shape;1582;p122"/>
          <p:cNvPicPr preferRelativeResize="0"/>
          <p:nvPr/>
        </p:nvPicPr>
        <p:blipFill rotWithShape="1">
          <a:blip r:embed="rId3">
            <a:alphaModFix/>
          </a:blip>
          <a:srcRect/>
          <a:stretch/>
        </p:blipFill>
        <p:spPr>
          <a:xfrm>
            <a:off x="755576" y="3318053"/>
            <a:ext cx="7272808" cy="320729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grpSp>
        <p:nvGrpSpPr>
          <p:cNvPr id="1589" name="Google Shape;1589;p123"/>
          <p:cNvGrpSpPr/>
          <p:nvPr/>
        </p:nvGrpSpPr>
        <p:grpSpPr>
          <a:xfrm>
            <a:off x="395536" y="1124744"/>
            <a:ext cx="8352928" cy="144016"/>
            <a:chOff x="395536" y="1196752"/>
            <a:chExt cx="8352928" cy="144016"/>
          </a:xfrm>
        </p:grpSpPr>
        <p:cxnSp>
          <p:nvCxnSpPr>
            <p:cNvPr id="1590" name="Google Shape;1590;p12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91" name="Google Shape;1591;p12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92" name="Google Shape;1592;p123"/>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593" name="Google Shape;1593;p123"/>
          <p:cNvSpPr txBox="1"/>
          <p:nvPr/>
        </p:nvSpPr>
        <p:spPr>
          <a:xfrm>
            <a:off x="395536" y="1556792"/>
            <a:ext cx="8352928" cy="21698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Attributs renommés </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Il est possible de renommer n’importe quel attribut en le faisant précéder de son nouveau nom suivi de « :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R = PROJECTION(R0, att1, att2,  ….., newatt1:att1*att2, newatt2:att3/att2) </a:t>
            </a:r>
            <a:endParaRPr sz="1800">
              <a:solidFill>
                <a:schemeClr val="dk1"/>
              </a:solidFill>
              <a:latin typeface="Cambria"/>
              <a:ea typeface="Cambria"/>
              <a:cs typeface="Cambria"/>
              <a:sym typeface="Cambria"/>
            </a:endParaRPr>
          </a:p>
        </p:txBody>
      </p:sp>
      <p:pic>
        <p:nvPicPr>
          <p:cNvPr id="1594" name="Google Shape;1594;p123"/>
          <p:cNvPicPr preferRelativeResize="0"/>
          <p:nvPr/>
        </p:nvPicPr>
        <p:blipFill rotWithShape="1">
          <a:blip r:embed="rId3">
            <a:alphaModFix/>
          </a:blip>
          <a:srcRect/>
          <a:stretch/>
        </p:blipFill>
        <p:spPr>
          <a:xfrm>
            <a:off x="539730" y="3798625"/>
            <a:ext cx="8136726" cy="272671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grpSp>
        <p:nvGrpSpPr>
          <p:cNvPr id="1601" name="Google Shape;1601;p124"/>
          <p:cNvGrpSpPr/>
          <p:nvPr/>
        </p:nvGrpSpPr>
        <p:grpSpPr>
          <a:xfrm>
            <a:off x="395536" y="1124744"/>
            <a:ext cx="8352928" cy="144016"/>
            <a:chOff x="395536" y="1196752"/>
            <a:chExt cx="8352928" cy="144016"/>
          </a:xfrm>
        </p:grpSpPr>
        <p:cxnSp>
          <p:nvCxnSpPr>
            <p:cNvPr id="1602" name="Google Shape;1602;p12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03" name="Google Shape;1603;p12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04" name="Google Shape;1604;p124"/>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SQL : Type de données</a:t>
            </a:r>
            <a:endParaRPr sz="4000" b="1">
              <a:solidFill>
                <a:srgbClr val="FF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grpSp>
        <p:nvGrpSpPr>
          <p:cNvPr id="1611" name="Google Shape;1611;p125"/>
          <p:cNvGrpSpPr/>
          <p:nvPr/>
        </p:nvGrpSpPr>
        <p:grpSpPr>
          <a:xfrm>
            <a:off x="395536" y="1124744"/>
            <a:ext cx="8352928" cy="144016"/>
            <a:chOff x="395536" y="1196752"/>
            <a:chExt cx="8352928" cy="144016"/>
          </a:xfrm>
        </p:grpSpPr>
        <p:cxnSp>
          <p:nvCxnSpPr>
            <p:cNvPr id="1612" name="Google Shape;1612;p12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13" name="Google Shape;1613;p12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14" name="Google Shape;1614;p125"/>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Création de tables</a:t>
            </a:r>
            <a:endParaRPr sz="4000" b="1">
              <a:solidFill>
                <a:srgbClr val="FF0000"/>
              </a:solidFill>
              <a:latin typeface="Calibri"/>
              <a:ea typeface="Calibri"/>
              <a:cs typeface="Calibri"/>
              <a:sym typeface="Calibri"/>
            </a:endParaRPr>
          </a:p>
        </p:txBody>
      </p:sp>
      <p:sp>
        <p:nvSpPr>
          <p:cNvPr id="1615" name="Google Shape;1615;p125"/>
          <p:cNvSpPr txBox="1"/>
          <p:nvPr/>
        </p:nvSpPr>
        <p:spPr>
          <a:xfrm>
            <a:off x="395536" y="1556792"/>
            <a:ext cx="8352928" cy="25853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CREATE TABLE</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CREATE  TABLE Nom_de_la_table</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(Attribut1 Type de donnée,</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Attribut2 Type_de_donnée,..)</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grpSp>
        <p:nvGrpSpPr>
          <p:cNvPr id="1622" name="Google Shape;1622;p126"/>
          <p:cNvGrpSpPr/>
          <p:nvPr/>
        </p:nvGrpSpPr>
        <p:grpSpPr>
          <a:xfrm>
            <a:off x="395536" y="1124744"/>
            <a:ext cx="8352928" cy="144016"/>
            <a:chOff x="395536" y="1196752"/>
            <a:chExt cx="8352928" cy="144016"/>
          </a:xfrm>
        </p:grpSpPr>
        <p:cxnSp>
          <p:nvCxnSpPr>
            <p:cNvPr id="1623" name="Google Shape;1623;p12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24" name="Google Shape;1624;p12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25" name="Google Shape;1625;p126"/>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Contraintes d’intégrité</a:t>
            </a:r>
            <a:endParaRPr sz="4000" b="1">
              <a:solidFill>
                <a:srgbClr val="FF0000"/>
              </a:solidFill>
              <a:latin typeface="Calibri"/>
              <a:ea typeface="Calibri"/>
              <a:cs typeface="Calibri"/>
              <a:sym typeface="Calibri"/>
            </a:endParaRPr>
          </a:p>
        </p:txBody>
      </p:sp>
      <p:sp>
        <p:nvSpPr>
          <p:cNvPr id="1626" name="Google Shape;1626;p126"/>
          <p:cNvSpPr txBox="1"/>
          <p:nvPr/>
        </p:nvSpPr>
        <p:spPr>
          <a:xfrm>
            <a:off x="395536" y="1340768"/>
            <a:ext cx="8352928" cy="618630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Si on veut que certains champs soient obligatoirement renseignés ( pas de vide), on rajoute une contrainte </a:t>
            </a:r>
            <a:r>
              <a:rPr lang="en-GB" sz="1800" b="1">
                <a:solidFill>
                  <a:schemeClr val="dk1"/>
                </a:solidFill>
                <a:latin typeface="Cambria"/>
                <a:ea typeface="Cambria"/>
                <a:cs typeface="Cambria"/>
                <a:sym typeface="Cambria"/>
              </a:rPr>
              <a:t>NOT NULL.</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Nom_de_la_table</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(Attribut1 Type de donnée </a:t>
            </a:r>
            <a:r>
              <a:rPr lang="en-GB" sz="1600" b="1">
                <a:solidFill>
                  <a:schemeClr val="dk1"/>
                </a:solidFill>
                <a:latin typeface="Cambria"/>
                <a:ea typeface="Cambria"/>
                <a:cs typeface="Cambria"/>
                <a:sym typeface="Cambria"/>
              </a:rPr>
              <a:t>NOT NULL</a:t>
            </a:r>
            <a:r>
              <a:rPr lang="en-GB" sz="1600">
                <a:solidFill>
                  <a:schemeClr val="dk1"/>
                </a:solidFill>
                <a:latin typeface="Cambria"/>
                <a:ea typeface="Cambria"/>
                <a:cs typeface="Cambria"/>
                <a:sym typeface="Cambria"/>
              </a:rPr>
              <a:t>,</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Attribut2 Type_de_donnée,..)</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Si on veut que certains champs aient une valeur si non renseignés, on rajoute une option </a:t>
            </a:r>
            <a:r>
              <a:rPr lang="en-GB" sz="1800" b="1">
                <a:solidFill>
                  <a:schemeClr val="dk1"/>
                </a:solidFill>
                <a:latin typeface="Cambria"/>
                <a:ea typeface="Cambria"/>
                <a:cs typeface="Cambria"/>
                <a:sym typeface="Cambria"/>
              </a:rPr>
              <a:t>DEFAULT.</a:t>
            </a:r>
            <a:endParaRPr/>
          </a:p>
          <a:p>
            <a:pPr marL="0" marR="0" lvl="0" indent="0" algn="l" rtl="0">
              <a:lnSpc>
                <a:spcPct val="150000"/>
              </a:lnSpc>
              <a:spcBef>
                <a:spcPts val="0"/>
              </a:spcBef>
              <a:spcAft>
                <a:spcPts val="0"/>
              </a:spcAft>
              <a:buNone/>
            </a:pP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Nom_de_la_table</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(NomEmploye char(50)  </a:t>
            </a:r>
            <a:r>
              <a:rPr lang="en-GB" sz="1600" b="1">
                <a:solidFill>
                  <a:schemeClr val="dk1"/>
                </a:solidFill>
                <a:latin typeface="Cambria"/>
                <a:ea typeface="Cambria"/>
                <a:cs typeface="Cambria"/>
                <a:sym typeface="Cambria"/>
              </a:rPr>
              <a:t>NOT NULL</a:t>
            </a:r>
            <a:r>
              <a:rPr lang="en-GB" sz="1600">
                <a:solidFill>
                  <a:schemeClr val="dk1"/>
                </a:solidFill>
                <a:latin typeface="Cambria"/>
                <a:ea typeface="Cambria"/>
                <a:cs typeface="Cambria"/>
                <a:sym typeface="Cambria"/>
              </a:rPr>
              <a:t>,</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Salaire integer  </a:t>
            </a:r>
            <a:r>
              <a:rPr lang="en-GB" sz="1600" b="1">
                <a:solidFill>
                  <a:schemeClr val="dk1"/>
                </a:solidFill>
                <a:latin typeface="Cambria"/>
                <a:ea typeface="Cambria"/>
                <a:cs typeface="Cambria"/>
                <a:sym typeface="Cambria"/>
              </a:rPr>
              <a:t>DEFAULT</a:t>
            </a:r>
            <a:r>
              <a:rPr lang="en-GB" sz="1600">
                <a:solidFill>
                  <a:schemeClr val="dk1"/>
                </a:solidFill>
                <a:latin typeface="Cambria"/>
                <a:ea typeface="Cambria"/>
                <a:cs typeface="Cambria"/>
                <a:sym typeface="Cambria"/>
              </a:rPr>
              <a:t> ‘1000’.)</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grpSp>
        <p:nvGrpSpPr>
          <p:cNvPr id="1633" name="Google Shape;1633;p127"/>
          <p:cNvGrpSpPr/>
          <p:nvPr/>
        </p:nvGrpSpPr>
        <p:grpSpPr>
          <a:xfrm>
            <a:off x="395536" y="1124744"/>
            <a:ext cx="8352928" cy="144016"/>
            <a:chOff x="395536" y="1196752"/>
            <a:chExt cx="8352928" cy="144016"/>
          </a:xfrm>
        </p:grpSpPr>
        <p:cxnSp>
          <p:nvCxnSpPr>
            <p:cNvPr id="1634" name="Google Shape;1634;p12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35" name="Google Shape;1635;p12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36" name="Google Shape;1636;p127"/>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Contraintes d’intégrité</a:t>
            </a:r>
            <a:endParaRPr sz="4000" b="1">
              <a:solidFill>
                <a:srgbClr val="FF0000"/>
              </a:solidFill>
              <a:latin typeface="Calibri"/>
              <a:ea typeface="Calibri"/>
              <a:cs typeface="Calibri"/>
              <a:sym typeface="Calibri"/>
            </a:endParaRPr>
          </a:p>
        </p:txBody>
      </p:sp>
      <p:sp>
        <p:nvSpPr>
          <p:cNvPr id="1637" name="Google Shape;1637;p127"/>
          <p:cNvSpPr txBox="1"/>
          <p:nvPr/>
        </p:nvSpPr>
        <p:spPr>
          <a:xfrm>
            <a:off x="395536" y="1340768"/>
            <a:ext cx="8352928" cy="31854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Si on veut une condition sur la valeur d’un champ : </a:t>
            </a:r>
            <a:r>
              <a:rPr lang="en-GB" sz="1800" b="1">
                <a:solidFill>
                  <a:schemeClr val="dk1"/>
                </a:solidFill>
                <a:latin typeface="Cambria"/>
                <a:ea typeface="Cambria"/>
                <a:cs typeface="Cambria"/>
                <a:sym typeface="Cambria"/>
              </a:rPr>
              <a:t>CHECK.</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clients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 char (30)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Age     integer CHECK (age &gt; 0 AND age &lt; 100),</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Courriel char (30) NOT NULL CHECK (Courriel LIKE «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grpSp>
        <p:nvGrpSpPr>
          <p:cNvPr id="1644" name="Google Shape;1644;p128"/>
          <p:cNvGrpSpPr/>
          <p:nvPr/>
        </p:nvGrpSpPr>
        <p:grpSpPr>
          <a:xfrm>
            <a:off x="395536" y="1124744"/>
            <a:ext cx="8352928" cy="144016"/>
            <a:chOff x="395536" y="1196752"/>
            <a:chExt cx="8352928" cy="144016"/>
          </a:xfrm>
        </p:grpSpPr>
        <p:cxnSp>
          <p:nvCxnSpPr>
            <p:cNvPr id="1645" name="Google Shape;1645;p12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46" name="Google Shape;1646;p12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47" name="Google Shape;1647;p128"/>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Contraintes d’intégrité</a:t>
            </a:r>
            <a:endParaRPr sz="4000" b="1">
              <a:solidFill>
                <a:srgbClr val="FF0000"/>
              </a:solidFill>
              <a:latin typeface="Calibri"/>
              <a:ea typeface="Calibri"/>
              <a:cs typeface="Calibri"/>
              <a:sym typeface="Calibri"/>
            </a:endParaRPr>
          </a:p>
        </p:txBody>
      </p:sp>
      <p:sp>
        <p:nvSpPr>
          <p:cNvPr id="1648" name="Google Shape;1648;p128"/>
          <p:cNvSpPr txBox="1"/>
          <p:nvPr/>
        </p:nvSpPr>
        <p:spPr>
          <a:xfrm>
            <a:off x="395536" y="1340768"/>
            <a:ext cx="8352928" cy="51244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Contrainte d’unicité : si on veut vérifier que la valeur saisie pour un champ n’existe pas déjà dans la table  : UNIQUE</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clientsBanque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 char (30)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Prenom char(30)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NumCompte integer,</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NumLivret integer,</a:t>
            </a:r>
            <a:endParaRPr/>
          </a:p>
          <a:p>
            <a:pPr marL="0" marR="0" lvl="0" indent="0" algn="l" rtl="0">
              <a:lnSpc>
                <a:spcPct val="150000"/>
              </a:lnSpc>
              <a:spcBef>
                <a:spcPts val="0"/>
              </a:spcBef>
              <a:spcAft>
                <a:spcPts val="0"/>
              </a:spcAft>
              <a:buNone/>
            </a:pPr>
            <a:r>
              <a:rPr lang="en-GB" sz="1600" b="1">
                <a:solidFill>
                  <a:schemeClr val="dk1"/>
                </a:solidFill>
                <a:latin typeface="Cambria"/>
                <a:ea typeface="Cambria"/>
                <a:cs typeface="Cambria"/>
                <a:sym typeface="Cambria"/>
              </a:rPr>
              <a:t>UNIQUE</a:t>
            </a:r>
            <a:r>
              <a:rPr lang="en-GB" sz="1600">
                <a:solidFill>
                  <a:schemeClr val="dk1"/>
                </a:solidFill>
                <a:latin typeface="Cambria"/>
                <a:ea typeface="Cambria"/>
                <a:cs typeface="Cambria"/>
                <a:sym typeface="Cambria"/>
              </a:rPr>
              <a:t>(NumCompte),</a:t>
            </a:r>
            <a:endParaRPr/>
          </a:p>
          <a:p>
            <a:pPr marL="0" marR="0" lvl="0" indent="0" algn="l" rtl="0">
              <a:lnSpc>
                <a:spcPct val="150000"/>
              </a:lnSpc>
              <a:spcBef>
                <a:spcPts val="0"/>
              </a:spcBef>
              <a:spcAft>
                <a:spcPts val="0"/>
              </a:spcAft>
              <a:buNone/>
            </a:pPr>
            <a:r>
              <a:rPr lang="en-GB" sz="1600" b="1">
                <a:solidFill>
                  <a:schemeClr val="dk1"/>
                </a:solidFill>
                <a:latin typeface="Cambria"/>
                <a:ea typeface="Cambria"/>
                <a:cs typeface="Cambria"/>
                <a:sym typeface="Cambria"/>
              </a:rPr>
              <a:t>UNIQUE</a:t>
            </a:r>
            <a:r>
              <a:rPr lang="en-GB" sz="1600">
                <a:solidFill>
                  <a:schemeClr val="dk1"/>
                </a:solidFill>
                <a:latin typeface="Cambria"/>
                <a:ea typeface="Cambria"/>
                <a:cs typeface="Cambria"/>
                <a:sym typeface="Cambria"/>
              </a:rPr>
              <a:t>(NumLivret)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129"/>
          <p:cNvGrpSpPr/>
          <p:nvPr/>
        </p:nvGrpSpPr>
        <p:grpSpPr>
          <a:xfrm>
            <a:off x="395536" y="1124744"/>
            <a:ext cx="8352928" cy="144016"/>
            <a:chOff x="395536" y="1196752"/>
            <a:chExt cx="8352928" cy="144016"/>
          </a:xfrm>
        </p:grpSpPr>
        <p:cxnSp>
          <p:nvCxnSpPr>
            <p:cNvPr id="1656" name="Google Shape;1656;p12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57" name="Google Shape;1657;p12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58" name="Google Shape;1658;p129"/>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Contraintes d’intégrité</a:t>
            </a:r>
            <a:endParaRPr sz="4000" b="1">
              <a:solidFill>
                <a:srgbClr val="FF0000"/>
              </a:solidFill>
              <a:latin typeface="Calibri"/>
              <a:ea typeface="Calibri"/>
              <a:cs typeface="Calibri"/>
              <a:sym typeface="Calibri"/>
            </a:endParaRPr>
          </a:p>
        </p:txBody>
      </p:sp>
      <p:sp>
        <p:nvSpPr>
          <p:cNvPr id="1659" name="Google Shape;1659;p129"/>
          <p:cNvSpPr txBox="1"/>
          <p:nvPr/>
        </p:nvSpPr>
        <p:spPr>
          <a:xfrm>
            <a:off x="395536" y="1340768"/>
            <a:ext cx="8352928" cy="438581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Clause </a:t>
            </a:r>
            <a:r>
              <a:rPr lang="en-GB" sz="1800" b="1">
                <a:solidFill>
                  <a:schemeClr val="dk1"/>
                </a:solidFill>
                <a:latin typeface="Cambria"/>
                <a:ea typeface="Cambria"/>
                <a:cs typeface="Cambria"/>
                <a:sym typeface="Cambria"/>
              </a:rPr>
              <a:t>CONSTRAINT </a:t>
            </a:r>
            <a:r>
              <a:rPr lang="en-GB" sz="1800">
                <a:solidFill>
                  <a:schemeClr val="dk1"/>
                </a:solidFill>
                <a:latin typeface="Cambria"/>
                <a:ea typeface="Cambria"/>
                <a:cs typeface="Cambria"/>
                <a:sym typeface="Cambria"/>
              </a:rPr>
              <a:t> permet de définir une contrainte sur un attribut lors de la création d’une table.</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CONSTRAINT </a:t>
            </a:r>
            <a:r>
              <a:rPr lang="en-GB" sz="1800">
                <a:solidFill>
                  <a:schemeClr val="dk1"/>
                </a:solidFill>
                <a:latin typeface="Cambria"/>
                <a:ea typeface="Cambria"/>
                <a:cs typeface="Cambria"/>
                <a:sym typeface="Cambria"/>
              </a:rPr>
              <a:t>Définition_de_Contrainte</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6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clients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NumClient integer PRIMARY KEY,</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 char(30)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Age integer CONSTRAINT verifAge CHECK (Age &gt; 0 AND Age &lt; 100</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grpSp>
        <p:nvGrpSpPr>
          <p:cNvPr id="1666" name="Google Shape;1666;p130"/>
          <p:cNvGrpSpPr/>
          <p:nvPr/>
        </p:nvGrpSpPr>
        <p:grpSpPr>
          <a:xfrm>
            <a:off x="395536" y="1124744"/>
            <a:ext cx="8352928" cy="144016"/>
            <a:chOff x="395536" y="1196752"/>
            <a:chExt cx="8352928" cy="144016"/>
          </a:xfrm>
        </p:grpSpPr>
        <p:cxnSp>
          <p:nvCxnSpPr>
            <p:cNvPr id="1667" name="Google Shape;1667;p13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68" name="Google Shape;1668;p13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69" name="Google Shape;1669;p130"/>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Définition d’une clé primaire</a:t>
            </a:r>
            <a:endParaRPr sz="4000" b="1">
              <a:solidFill>
                <a:srgbClr val="FF0000"/>
              </a:solidFill>
              <a:latin typeface="Calibri"/>
              <a:ea typeface="Calibri"/>
              <a:cs typeface="Calibri"/>
              <a:sym typeface="Calibri"/>
            </a:endParaRPr>
          </a:p>
        </p:txBody>
      </p:sp>
      <p:sp>
        <p:nvSpPr>
          <p:cNvPr id="1670" name="Google Shape;1670;p130"/>
          <p:cNvSpPr txBox="1"/>
          <p:nvPr/>
        </p:nvSpPr>
        <p:spPr>
          <a:xfrm>
            <a:off x="395536" y="1340768"/>
            <a:ext cx="8352928" cy="57246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Clause </a:t>
            </a:r>
            <a:r>
              <a:rPr lang="en-GB" sz="1800" b="1">
                <a:solidFill>
                  <a:schemeClr val="dk1"/>
                </a:solidFill>
                <a:latin typeface="Cambria"/>
                <a:ea typeface="Cambria"/>
                <a:cs typeface="Cambria"/>
                <a:sym typeface="Cambria"/>
              </a:rPr>
              <a:t>PRIMARY KEY</a:t>
            </a:r>
            <a:r>
              <a:rPr lang="en-GB" sz="1800">
                <a:solidFill>
                  <a:schemeClr val="dk1"/>
                </a:solidFill>
                <a:latin typeface="Cambria"/>
                <a:ea typeface="Cambria"/>
                <a:cs typeface="Cambria"/>
                <a:sym typeface="Cambria"/>
              </a:rPr>
              <a:t> (att1, att2,….) Deux écritures possibles:</a:t>
            </a:r>
            <a:endParaRPr/>
          </a:p>
          <a:p>
            <a:pPr marL="0" marR="0" lvl="0" indent="0" algn="l" rtl="0">
              <a:lnSpc>
                <a:spcPct val="150000"/>
              </a:lnSpc>
              <a:spcBef>
                <a:spcPts val="0"/>
              </a:spcBef>
              <a:spcAft>
                <a:spcPts val="0"/>
              </a:spcAft>
              <a:buNone/>
            </a:pPr>
            <a:endParaRPr sz="16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clients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NumClient integer PRIMARY KEY,</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 char(30)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Age integer CHECK (age &gt;0 AND age &lt; 100)</a:t>
            </a:r>
            <a:endParaRPr/>
          </a:p>
          <a:p>
            <a:pPr marL="0" marR="0" lvl="0" indent="0" algn="l" rtl="0">
              <a:lnSpc>
                <a:spcPct val="150000"/>
              </a:lnSpc>
              <a:spcBef>
                <a:spcPts val="0"/>
              </a:spcBef>
              <a:spcAft>
                <a:spcPts val="0"/>
              </a:spcAft>
              <a:buNone/>
            </a:pP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Ou</a:t>
            </a:r>
            <a:endParaRPr sz="16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CREATE TABLE clients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NumClient integer,</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Nom char(30) NOT NULL,</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Age integer CHECK (age &gt;0 AND age &lt; 100),</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PRIMARY KEY (NumClient)</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grpSp>
        <p:nvGrpSpPr>
          <p:cNvPr id="1677" name="Google Shape;1677;p131"/>
          <p:cNvGrpSpPr/>
          <p:nvPr/>
        </p:nvGrpSpPr>
        <p:grpSpPr>
          <a:xfrm>
            <a:off x="395536" y="1124744"/>
            <a:ext cx="8352928" cy="144016"/>
            <a:chOff x="395536" y="1196752"/>
            <a:chExt cx="8352928" cy="144016"/>
          </a:xfrm>
        </p:grpSpPr>
        <p:cxnSp>
          <p:nvCxnSpPr>
            <p:cNvPr id="1678" name="Google Shape;1678;p13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79" name="Google Shape;1679;p13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80" name="Google Shape;1680;p131"/>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 SQL : Définition d’une clé étrangère</a:t>
            </a:r>
            <a:endParaRPr sz="4000" b="1">
              <a:solidFill>
                <a:srgbClr val="FF0000"/>
              </a:solidFill>
              <a:latin typeface="Calibri"/>
              <a:ea typeface="Calibri"/>
              <a:cs typeface="Calibri"/>
              <a:sym typeface="Calibri"/>
            </a:endParaRPr>
          </a:p>
        </p:txBody>
      </p:sp>
      <p:sp>
        <p:nvSpPr>
          <p:cNvPr id="1681" name="Google Shape;1681;p131"/>
          <p:cNvSpPr txBox="1"/>
          <p:nvPr/>
        </p:nvSpPr>
        <p:spPr>
          <a:xfrm>
            <a:off x="395536" y="1340768"/>
            <a:ext cx="8568952" cy="480131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Clause </a:t>
            </a:r>
            <a:r>
              <a:rPr lang="en-GB" sz="1800" b="1">
                <a:solidFill>
                  <a:schemeClr val="dk1"/>
                </a:solidFill>
                <a:latin typeface="Cambria"/>
                <a:ea typeface="Cambria"/>
                <a:cs typeface="Cambria"/>
                <a:sym typeface="Cambria"/>
              </a:rPr>
              <a:t>FOREIGN KEY </a:t>
            </a:r>
            <a:r>
              <a:rPr lang="en-GB" sz="1800">
                <a:solidFill>
                  <a:schemeClr val="dk1"/>
                </a:solidFill>
                <a:latin typeface="Cambria"/>
                <a:ea typeface="Cambria"/>
                <a:cs typeface="Cambria"/>
                <a:sym typeface="Cambria"/>
              </a:rPr>
              <a:t> (,….) </a:t>
            </a:r>
            <a:r>
              <a:rPr lang="en-GB" sz="1800" b="1">
                <a:solidFill>
                  <a:schemeClr val="dk1"/>
                </a:solidFill>
                <a:latin typeface="Cambria"/>
                <a:ea typeface="Cambria"/>
                <a:cs typeface="Cambria"/>
                <a:sym typeface="Cambria"/>
              </a:rPr>
              <a:t>REFERENCES…</a:t>
            </a:r>
            <a:r>
              <a:rPr lang="en-GB" sz="1800">
                <a:solidFill>
                  <a:schemeClr val="dk1"/>
                </a:solidFill>
                <a:latin typeface="Cambria"/>
                <a:ea typeface="Cambria"/>
                <a:cs typeface="Cambria"/>
                <a:sym typeface="Cambria"/>
              </a:rPr>
              <a:t>:</a:t>
            </a:r>
            <a:endParaRPr/>
          </a:p>
          <a:p>
            <a:pPr marL="0" marR="0" lvl="0" indent="0" algn="l" rtl="0">
              <a:lnSpc>
                <a:spcPct val="150000"/>
              </a:lnSpc>
              <a:spcBef>
                <a:spcPts val="0"/>
              </a:spcBef>
              <a:spcAft>
                <a:spcPts val="0"/>
              </a:spcAft>
              <a:buNone/>
            </a:pPr>
            <a:endParaRPr sz="16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CREATE TABLE clients (</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NumClient integer PRIMARY KEY,</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Nom char(30) NOT NULL,</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Age integer CHECK (age &gt;0 AND age &lt; 100</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a:t>
            </a:r>
            <a:endParaRPr sz="16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CREATE TABLE commandes (</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NumCommande integer,</a:t>
            </a:r>
            <a:endParaRPr sz="1600">
              <a:solidFill>
                <a:schemeClr val="dk1"/>
              </a:solidFill>
              <a:latin typeface="Cambria"/>
              <a:ea typeface="Cambria"/>
              <a:cs typeface="Cambria"/>
              <a:sym typeface="Cambria"/>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NumClient integer,</a:t>
            </a:r>
            <a:endParaRPr sz="1600">
              <a:solidFill>
                <a:schemeClr val="dk1"/>
              </a:solidFill>
              <a:latin typeface="Cambria"/>
              <a:ea typeface="Cambria"/>
              <a:cs typeface="Cambria"/>
              <a:sym typeface="Cambria"/>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DateCommande date NOT NULL,</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PRIMARY KEY (NumCommande),</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FOREIGN KEY (NumClient) REFERENCES clients (NumClient)</a:t>
            </a:r>
            <a:endParaRPr/>
          </a:p>
          <a:p>
            <a:pPr marL="0" marR="0" lvl="0" indent="0" algn="l" rtl="0">
              <a:spcBef>
                <a:spcPts val="0"/>
              </a:spcBef>
              <a:spcAft>
                <a:spcPts val="0"/>
              </a:spcAft>
              <a:buNone/>
            </a:pPr>
            <a:r>
              <a:rPr lang="en-GB" sz="1600">
                <a:solidFill>
                  <a:schemeClr val="dk1"/>
                </a:solidFill>
                <a:latin typeface="Cambria"/>
                <a:ea typeface="Cambria"/>
                <a:cs typeface="Cambria"/>
                <a:sym typeface="Cambria"/>
              </a:rPr>
              <a:t>);</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Si une valeur de NumClient n’existe pas dans la table clients, elle ne pourra être utilisée comme valeur de NumeroClient dans listecommandes </a:t>
            </a:r>
            <a:r>
              <a:rPr lang="en-GB" sz="1800" b="1">
                <a:solidFill>
                  <a:schemeClr val="dk1"/>
                </a:solidFill>
                <a:latin typeface="Cambria"/>
                <a:ea typeface="Cambria"/>
                <a:cs typeface="Cambria"/>
                <a:sym typeface="Cambria"/>
              </a:rPr>
              <a:t>Contrainte d’intégrité.</a:t>
            </a:r>
            <a:endParaRPr sz="1800" b="1">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grpSp>
        <p:nvGrpSpPr>
          <p:cNvPr id="230" name="Google Shape;230;p24"/>
          <p:cNvGrpSpPr/>
          <p:nvPr/>
        </p:nvGrpSpPr>
        <p:grpSpPr>
          <a:xfrm>
            <a:off x="395536" y="1124744"/>
            <a:ext cx="8352928" cy="144016"/>
            <a:chOff x="395536" y="1196752"/>
            <a:chExt cx="8352928" cy="144016"/>
          </a:xfrm>
        </p:grpSpPr>
        <p:cxnSp>
          <p:nvCxnSpPr>
            <p:cNvPr id="231" name="Google Shape;231;p2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232" name="Google Shape;232;p2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33" name="Google Shape;233;p24"/>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Modélisation MCD</a:t>
            </a:r>
            <a:endParaRPr sz="4400" b="1">
              <a:solidFill>
                <a:srgbClr val="FF0000"/>
              </a:solidFill>
              <a:latin typeface="Calibri"/>
              <a:ea typeface="Calibri"/>
              <a:cs typeface="Calibri"/>
              <a:sym typeface="Calibri"/>
            </a:endParaRPr>
          </a:p>
        </p:txBody>
      </p:sp>
      <p:sp>
        <p:nvSpPr>
          <p:cNvPr id="234" name="Google Shape;234;p24"/>
          <p:cNvSpPr txBox="1"/>
          <p:nvPr/>
        </p:nvSpPr>
        <p:spPr>
          <a:xfrm>
            <a:off x="395536" y="1556792"/>
            <a:ext cx="8136904"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Le résultat de l’analyse </a:t>
            </a:r>
            <a:r>
              <a:rPr lang="en-GB" sz="1800">
                <a:solidFill>
                  <a:schemeClr val="dk1"/>
                </a:solidFill>
                <a:latin typeface="Cambria"/>
                <a:ea typeface="Cambria"/>
                <a:cs typeface="Cambria"/>
                <a:sym typeface="Cambria"/>
              </a:rPr>
              <a:t>est le </a:t>
            </a:r>
            <a:r>
              <a:rPr lang="en-GB" sz="1800" b="0">
                <a:solidFill>
                  <a:schemeClr val="dk1"/>
                </a:solidFill>
                <a:latin typeface="Cambria"/>
                <a:ea typeface="Cambria"/>
                <a:cs typeface="Cambria"/>
                <a:sym typeface="Cambria"/>
              </a:rPr>
              <a:t>Modèle Conceptuel de Données</a:t>
            </a:r>
            <a:r>
              <a:rPr lang="en-GB" sz="1800">
                <a:solidFill>
                  <a:schemeClr val="dk1"/>
                </a:solidFill>
                <a:latin typeface="Cambria"/>
                <a:ea typeface="Cambria"/>
                <a:cs typeface="Cambria"/>
                <a:sym typeface="Cambria"/>
              </a:rPr>
              <a:t> (MCD) </a:t>
            </a:r>
            <a:r>
              <a:rPr lang="en-GB" sz="1800" b="1">
                <a:solidFill>
                  <a:schemeClr val="dk1"/>
                </a:solidFill>
                <a:latin typeface="Cambria"/>
                <a:ea typeface="Cambria"/>
                <a:cs typeface="Cambria"/>
                <a:sym typeface="Cambria"/>
              </a:rPr>
              <a:t>qui décrit la future base de données à l’aide d’</a:t>
            </a:r>
            <a:r>
              <a:rPr lang="en-GB" sz="1800" b="1" i="1">
                <a:solidFill>
                  <a:schemeClr val="dk1"/>
                </a:solidFill>
                <a:latin typeface="Cambria"/>
                <a:ea typeface="Cambria"/>
                <a:cs typeface="Cambria"/>
                <a:sym typeface="Cambria"/>
              </a:rPr>
              <a:t>entités </a:t>
            </a:r>
            <a:r>
              <a:rPr lang="en-GB" sz="1800" b="1">
                <a:solidFill>
                  <a:schemeClr val="dk1"/>
                </a:solidFill>
                <a:latin typeface="Cambria"/>
                <a:ea typeface="Cambria"/>
                <a:cs typeface="Cambria"/>
                <a:sym typeface="Cambria"/>
              </a:rPr>
              <a:t>et d’</a:t>
            </a:r>
            <a:r>
              <a:rPr lang="en-GB" sz="1800" b="1" i="1">
                <a:solidFill>
                  <a:schemeClr val="dk1"/>
                </a:solidFill>
                <a:latin typeface="Cambria"/>
                <a:ea typeface="Cambria"/>
                <a:cs typeface="Cambria"/>
                <a:sym typeface="Cambria"/>
              </a:rPr>
              <a:t>associations</a:t>
            </a:r>
            <a:r>
              <a:rPr lang="en-GB" sz="1800" b="1">
                <a:solidFill>
                  <a:schemeClr val="dk1"/>
                </a:solidFill>
                <a:latin typeface="Cambria"/>
                <a:ea typeface="Cambria"/>
                <a:cs typeface="Cambria"/>
                <a:sym typeface="Cambria"/>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5" name="Google Shape;235;p24"/>
          <p:cNvGrpSpPr/>
          <p:nvPr/>
        </p:nvGrpSpPr>
        <p:grpSpPr>
          <a:xfrm>
            <a:off x="536695" y="2987676"/>
            <a:ext cx="2284412" cy="2076450"/>
            <a:chOff x="930" y="2275"/>
            <a:chExt cx="1439" cy="1308"/>
          </a:xfrm>
        </p:grpSpPr>
        <p:sp>
          <p:nvSpPr>
            <p:cNvPr id="236" name="Google Shape;236;p24"/>
            <p:cNvSpPr txBox="1"/>
            <p:nvPr/>
          </p:nvSpPr>
          <p:spPr>
            <a:xfrm>
              <a:off x="984" y="2275"/>
              <a:ext cx="1343"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600">
                  <a:solidFill>
                    <a:srgbClr val="000000"/>
                  </a:solidFill>
                  <a:latin typeface="Cambria"/>
                  <a:ea typeface="Cambria"/>
                  <a:cs typeface="Cambria"/>
                  <a:sym typeface="Cambria"/>
                </a:rPr>
                <a:t>Employé</a:t>
              </a:r>
              <a:endParaRPr sz="1600">
                <a:solidFill>
                  <a:srgbClr val="000000"/>
                </a:solidFill>
                <a:latin typeface="Cambria"/>
                <a:ea typeface="Cambria"/>
                <a:cs typeface="Cambria"/>
                <a:sym typeface="Cambria"/>
              </a:endParaRPr>
            </a:p>
          </p:txBody>
        </p:sp>
        <p:sp>
          <p:nvSpPr>
            <p:cNvPr id="237" name="Google Shape;237;p24"/>
            <p:cNvSpPr/>
            <p:nvPr/>
          </p:nvSpPr>
          <p:spPr>
            <a:xfrm>
              <a:off x="972" y="2490"/>
              <a:ext cx="1377" cy="1093"/>
            </a:xfrm>
            <a:prstGeom prst="roundRect">
              <a:avLst>
                <a:gd name="adj" fmla="val 8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u="sng">
                  <a:solidFill>
                    <a:srgbClr val="000000"/>
                  </a:solidFill>
                  <a:latin typeface="Cambria"/>
                  <a:ea typeface="Cambria"/>
                  <a:cs typeface="Cambria"/>
                  <a:sym typeface="Cambria"/>
                </a:rPr>
                <a:t>Numéro d’employé</a:t>
              </a:r>
              <a:endParaRPr sz="1600" u="sng">
                <a:solidFill>
                  <a:srgbClr val="000000"/>
                </a:solidFill>
                <a:latin typeface="Cambria"/>
                <a:ea typeface="Cambria"/>
                <a:cs typeface="Cambria"/>
                <a:sym typeface="Cambria"/>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Nom</a:t>
              </a:r>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Prénom</a:t>
              </a:r>
              <a:endParaRPr sz="1600">
                <a:solidFill>
                  <a:srgbClr val="000000"/>
                </a:solidFill>
                <a:latin typeface="Cambria"/>
                <a:ea typeface="Cambria"/>
                <a:cs typeface="Cambria"/>
                <a:sym typeface="Cambria"/>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Date d’embauche</a:t>
              </a:r>
              <a:endParaRPr sz="1600">
                <a:solidFill>
                  <a:srgbClr val="000000"/>
                </a:solidFill>
                <a:latin typeface="Cambria"/>
                <a:ea typeface="Cambria"/>
                <a:cs typeface="Cambria"/>
                <a:sym typeface="Cambria"/>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Fonction</a:t>
              </a:r>
              <a:endParaRPr sz="1600">
                <a:solidFill>
                  <a:srgbClr val="000000"/>
                </a:solidFill>
                <a:latin typeface="Cambria"/>
                <a:ea typeface="Cambria"/>
                <a:cs typeface="Cambria"/>
                <a:sym typeface="Cambria"/>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Rémunération</a:t>
              </a:r>
              <a:endParaRPr sz="1600">
                <a:solidFill>
                  <a:srgbClr val="000000"/>
                </a:solidFill>
                <a:latin typeface="Cambria"/>
                <a:ea typeface="Cambria"/>
                <a:cs typeface="Cambria"/>
                <a:sym typeface="Cambria"/>
              </a:endParaRPr>
            </a:p>
          </p:txBody>
        </p:sp>
        <p:sp>
          <p:nvSpPr>
            <p:cNvPr id="238" name="Google Shape;238;p24"/>
            <p:cNvSpPr/>
            <p:nvPr/>
          </p:nvSpPr>
          <p:spPr>
            <a:xfrm>
              <a:off x="930" y="2275"/>
              <a:ext cx="1439" cy="1293"/>
            </a:xfrm>
            <a:prstGeom prst="roundRect">
              <a:avLst>
                <a:gd name="adj" fmla="val 74"/>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Cambria"/>
                <a:ea typeface="Cambria"/>
                <a:cs typeface="Cambria"/>
                <a:sym typeface="Cambria"/>
              </a:endParaRPr>
            </a:p>
          </p:txBody>
        </p:sp>
        <p:cxnSp>
          <p:nvCxnSpPr>
            <p:cNvPr id="239" name="Google Shape;239;p24"/>
            <p:cNvCxnSpPr/>
            <p:nvPr/>
          </p:nvCxnSpPr>
          <p:spPr>
            <a:xfrm>
              <a:off x="930" y="2514"/>
              <a:ext cx="1439" cy="1"/>
            </a:xfrm>
            <a:prstGeom prst="straightConnector1">
              <a:avLst/>
            </a:prstGeom>
            <a:noFill/>
            <a:ln w="9525" cap="flat" cmpd="sng">
              <a:solidFill>
                <a:srgbClr val="000000"/>
              </a:solidFill>
              <a:prstDash val="solid"/>
              <a:round/>
              <a:headEnd type="none" w="med" len="med"/>
              <a:tailEnd type="none" w="med" len="med"/>
            </a:ln>
          </p:spPr>
        </p:cxnSp>
      </p:grpSp>
      <p:grpSp>
        <p:nvGrpSpPr>
          <p:cNvPr id="240" name="Google Shape;240;p24"/>
          <p:cNvGrpSpPr/>
          <p:nvPr/>
        </p:nvGrpSpPr>
        <p:grpSpPr>
          <a:xfrm>
            <a:off x="7135933" y="2955926"/>
            <a:ext cx="1879600" cy="989013"/>
            <a:chOff x="5087" y="2255"/>
            <a:chExt cx="1184" cy="623"/>
          </a:xfrm>
        </p:grpSpPr>
        <p:sp>
          <p:nvSpPr>
            <p:cNvPr id="241" name="Google Shape;241;p24"/>
            <p:cNvSpPr txBox="1"/>
            <p:nvPr/>
          </p:nvSpPr>
          <p:spPr>
            <a:xfrm>
              <a:off x="5098" y="2255"/>
              <a:ext cx="1120"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600">
                  <a:solidFill>
                    <a:srgbClr val="000000"/>
                  </a:solidFill>
                  <a:latin typeface="Cambria"/>
                  <a:ea typeface="Cambria"/>
                  <a:cs typeface="Cambria"/>
                  <a:sym typeface="Cambria"/>
                </a:rPr>
                <a:t>Tâche</a:t>
              </a:r>
              <a:endParaRPr/>
            </a:p>
          </p:txBody>
        </p:sp>
        <p:sp>
          <p:nvSpPr>
            <p:cNvPr id="242" name="Google Shape;242;p24"/>
            <p:cNvSpPr/>
            <p:nvPr/>
          </p:nvSpPr>
          <p:spPr>
            <a:xfrm>
              <a:off x="5087" y="2470"/>
              <a:ext cx="1173" cy="403"/>
            </a:xfrm>
            <a:prstGeom prst="roundRect">
              <a:avLst>
                <a:gd name="adj" fmla="val 245"/>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u="sng">
                  <a:solidFill>
                    <a:srgbClr val="000000"/>
                  </a:solidFill>
                  <a:latin typeface="Cambria"/>
                  <a:ea typeface="Cambria"/>
                  <a:cs typeface="Cambria"/>
                  <a:sym typeface="Cambria"/>
                </a:rPr>
                <a:t>Nom de la tâche</a:t>
              </a:r>
              <a:endParaRPr/>
            </a:p>
            <a:p>
              <a:pPr marL="0" marR="0" lvl="0" indent="0" algn="l" rtl="0">
                <a:spcBef>
                  <a:spcPts val="0"/>
                </a:spcBef>
                <a:spcAft>
                  <a:spcPts val="0"/>
                </a:spcAft>
                <a:buNone/>
              </a:pPr>
              <a:r>
                <a:rPr lang="en-GB" sz="1600">
                  <a:solidFill>
                    <a:srgbClr val="000000"/>
                  </a:solidFill>
                  <a:latin typeface="Cambria"/>
                  <a:ea typeface="Cambria"/>
                  <a:cs typeface="Cambria"/>
                  <a:sym typeface="Cambria"/>
                </a:rPr>
                <a:t>Coût de la tâche</a:t>
              </a:r>
              <a:endParaRPr/>
            </a:p>
          </p:txBody>
        </p:sp>
        <p:sp>
          <p:nvSpPr>
            <p:cNvPr id="243" name="Google Shape;243;p24"/>
            <p:cNvSpPr/>
            <p:nvPr/>
          </p:nvSpPr>
          <p:spPr>
            <a:xfrm>
              <a:off x="5098" y="2255"/>
              <a:ext cx="1173" cy="623"/>
            </a:xfrm>
            <a:prstGeom prst="roundRect">
              <a:avLst>
                <a:gd name="adj" fmla="val 15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Cambria"/>
                <a:ea typeface="Cambria"/>
                <a:cs typeface="Cambria"/>
                <a:sym typeface="Cambria"/>
              </a:endParaRPr>
            </a:p>
          </p:txBody>
        </p:sp>
        <p:cxnSp>
          <p:nvCxnSpPr>
            <p:cNvPr id="244" name="Google Shape;244;p24"/>
            <p:cNvCxnSpPr/>
            <p:nvPr/>
          </p:nvCxnSpPr>
          <p:spPr>
            <a:xfrm>
              <a:off x="5098" y="2494"/>
              <a:ext cx="1173" cy="1"/>
            </a:xfrm>
            <a:prstGeom prst="straightConnector1">
              <a:avLst/>
            </a:prstGeom>
            <a:noFill/>
            <a:ln w="9525" cap="flat" cmpd="sng">
              <a:solidFill>
                <a:srgbClr val="000000"/>
              </a:solidFill>
              <a:prstDash val="solid"/>
              <a:round/>
              <a:headEnd type="none" w="med" len="med"/>
              <a:tailEnd type="none" w="med" len="med"/>
            </a:ln>
          </p:spPr>
        </p:cxnSp>
      </p:grpSp>
      <p:sp>
        <p:nvSpPr>
          <p:cNvPr id="245" name="Google Shape;245;p24"/>
          <p:cNvSpPr/>
          <p:nvPr/>
        </p:nvSpPr>
        <p:spPr>
          <a:xfrm>
            <a:off x="4073645" y="3106738"/>
            <a:ext cx="1692275" cy="836613"/>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Cambria"/>
              <a:ea typeface="Cambria"/>
              <a:cs typeface="Cambria"/>
              <a:sym typeface="Cambria"/>
            </a:endParaRPr>
          </a:p>
        </p:txBody>
      </p:sp>
      <p:grpSp>
        <p:nvGrpSpPr>
          <p:cNvPr id="246" name="Google Shape;246;p24"/>
          <p:cNvGrpSpPr/>
          <p:nvPr/>
        </p:nvGrpSpPr>
        <p:grpSpPr>
          <a:xfrm>
            <a:off x="3883145" y="2974976"/>
            <a:ext cx="2081213" cy="484187"/>
            <a:chOff x="3038" y="2267"/>
            <a:chExt cx="1311" cy="305"/>
          </a:xfrm>
        </p:grpSpPr>
        <p:sp>
          <p:nvSpPr>
            <p:cNvPr id="247" name="Google Shape;247;p24"/>
            <p:cNvSpPr/>
            <p:nvPr/>
          </p:nvSpPr>
          <p:spPr>
            <a:xfrm>
              <a:off x="3038" y="2267"/>
              <a:ext cx="1311" cy="303"/>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Cambria"/>
                <a:ea typeface="Cambria"/>
                <a:cs typeface="Cambria"/>
                <a:sym typeface="Cambria"/>
              </a:endParaRPr>
            </a:p>
          </p:txBody>
        </p:sp>
        <p:sp>
          <p:nvSpPr>
            <p:cNvPr id="248" name="Google Shape;248;p24"/>
            <p:cNvSpPr txBox="1"/>
            <p:nvPr/>
          </p:nvSpPr>
          <p:spPr>
            <a:xfrm>
              <a:off x="3232" y="2311"/>
              <a:ext cx="922"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600">
                  <a:solidFill>
                    <a:srgbClr val="000000"/>
                  </a:solidFill>
                  <a:latin typeface="Cambria"/>
                  <a:ea typeface="Cambria"/>
                  <a:cs typeface="Cambria"/>
                  <a:sym typeface="Cambria"/>
                </a:rPr>
                <a:t>participe</a:t>
              </a:r>
              <a:endParaRPr/>
            </a:p>
          </p:txBody>
        </p:sp>
      </p:grpSp>
      <p:cxnSp>
        <p:nvCxnSpPr>
          <p:cNvPr id="249" name="Google Shape;249;p24"/>
          <p:cNvCxnSpPr/>
          <p:nvPr/>
        </p:nvCxnSpPr>
        <p:spPr>
          <a:xfrm rot="10800000" flipH="1">
            <a:off x="4157783" y="3351213"/>
            <a:ext cx="1522412" cy="17463"/>
          </a:xfrm>
          <a:prstGeom prst="straightConnector1">
            <a:avLst/>
          </a:prstGeom>
          <a:noFill/>
          <a:ln w="9525" cap="flat" cmpd="sng">
            <a:solidFill>
              <a:srgbClr val="000000"/>
            </a:solidFill>
            <a:prstDash val="solid"/>
            <a:round/>
            <a:headEnd type="none" w="med" len="med"/>
            <a:tailEnd type="none" w="med" len="med"/>
          </a:ln>
        </p:spPr>
      </p:cxnSp>
      <p:grpSp>
        <p:nvGrpSpPr>
          <p:cNvPr id="250" name="Google Shape;250;p24"/>
          <p:cNvGrpSpPr/>
          <p:nvPr/>
        </p:nvGrpSpPr>
        <p:grpSpPr>
          <a:xfrm>
            <a:off x="4002208" y="3290888"/>
            <a:ext cx="1833562" cy="1044576"/>
            <a:chOff x="3113" y="2466"/>
            <a:chExt cx="1155" cy="658"/>
          </a:xfrm>
        </p:grpSpPr>
        <p:sp>
          <p:nvSpPr>
            <p:cNvPr id="251" name="Google Shape;251;p24"/>
            <p:cNvSpPr/>
            <p:nvPr/>
          </p:nvSpPr>
          <p:spPr>
            <a:xfrm>
              <a:off x="3113" y="2466"/>
              <a:ext cx="1155" cy="472"/>
            </a:xfrm>
            <a:prstGeom prst="ellipse">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Cambria"/>
                <a:ea typeface="Cambria"/>
                <a:cs typeface="Cambria"/>
                <a:sym typeface="Cambria"/>
              </a:endParaRPr>
            </a:p>
          </p:txBody>
        </p:sp>
        <p:sp>
          <p:nvSpPr>
            <p:cNvPr id="252" name="Google Shape;252;p24"/>
            <p:cNvSpPr txBox="1"/>
            <p:nvPr/>
          </p:nvSpPr>
          <p:spPr>
            <a:xfrm>
              <a:off x="3284" y="2536"/>
              <a:ext cx="813" cy="588"/>
            </a:xfrm>
            <a:prstGeom prst="rect">
              <a:avLst/>
            </a:prstGeom>
            <a:noFill/>
            <a:ln>
              <a:noFill/>
            </a:ln>
          </p:spPr>
          <p:txBody>
            <a:bodyPr spcFirstLastPara="1" wrap="square" lIns="90000" tIns="46800" rIns="90000" bIns="46800" anchor="t" anchorCtr="0">
              <a:noAutofit/>
            </a:bodyPr>
            <a:lstStyle/>
            <a:p>
              <a:pPr marL="0" marR="0" lvl="0" indent="0" algn="l" rtl="0">
                <a:lnSpc>
                  <a:spcPct val="73000"/>
                </a:lnSpc>
                <a:spcBef>
                  <a:spcPts val="0"/>
                </a:spcBef>
                <a:spcAft>
                  <a:spcPts val="0"/>
                </a:spcAft>
                <a:buNone/>
              </a:pPr>
              <a:r>
                <a:rPr lang="en-GB" sz="1600">
                  <a:solidFill>
                    <a:srgbClr val="000000"/>
                  </a:solidFill>
                  <a:latin typeface="Cambria"/>
                  <a:ea typeface="Cambria"/>
                  <a:cs typeface="Cambria"/>
                  <a:sym typeface="Cambria"/>
                </a:rPr>
                <a:t>Date début</a:t>
              </a:r>
              <a:endParaRPr/>
            </a:p>
            <a:p>
              <a:pPr marL="0" marR="0" lvl="0" indent="0" algn="l" rtl="0">
                <a:lnSpc>
                  <a:spcPct val="73000"/>
                </a:lnSpc>
                <a:spcBef>
                  <a:spcPts val="225"/>
                </a:spcBef>
                <a:spcAft>
                  <a:spcPts val="0"/>
                </a:spcAft>
                <a:buNone/>
              </a:pPr>
              <a:r>
                <a:rPr lang="en-GB" sz="1600">
                  <a:solidFill>
                    <a:srgbClr val="000000"/>
                  </a:solidFill>
                  <a:latin typeface="Cambria"/>
                  <a:ea typeface="Cambria"/>
                  <a:cs typeface="Cambria"/>
                  <a:sym typeface="Cambria"/>
                </a:rPr>
                <a:t>Date fin</a:t>
              </a:r>
              <a:endParaRPr/>
            </a:p>
          </p:txBody>
        </p:sp>
      </p:grpSp>
      <p:sp>
        <p:nvSpPr>
          <p:cNvPr id="253" name="Google Shape;253;p24"/>
          <p:cNvSpPr/>
          <p:nvPr/>
        </p:nvSpPr>
        <p:spPr>
          <a:xfrm>
            <a:off x="3227508" y="3106738"/>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mbria"/>
                <a:ea typeface="Cambria"/>
                <a:cs typeface="Cambria"/>
                <a:sym typeface="Cambria"/>
              </a:rPr>
              <a:t>0,n</a:t>
            </a:r>
            <a:endParaRPr/>
          </a:p>
        </p:txBody>
      </p:sp>
      <p:sp>
        <p:nvSpPr>
          <p:cNvPr id="254" name="Google Shape;254;p24"/>
          <p:cNvSpPr/>
          <p:nvPr/>
        </p:nvSpPr>
        <p:spPr>
          <a:xfrm>
            <a:off x="6188195" y="3106738"/>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mbria"/>
                <a:ea typeface="Cambria"/>
                <a:cs typeface="Cambria"/>
                <a:sym typeface="Cambria"/>
              </a:rPr>
              <a:t>1,n</a:t>
            </a:r>
            <a:endParaRPr/>
          </a:p>
        </p:txBody>
      </p:sp>
      <p:cxnSp>
        <p:nvCxnSpPr>
          <p:cNvPr id="255" name="Google Shape;255;p24"/>
          <p:cNvCxnSpPr/>
          <p:nvPr/>
        </p:nvCxnSpPr>
        <p:spPr>
          <a:xfrm>
            <a:off x="2821108" y="3563938"/>
            <a:ext cx="1250950" cy="1588"/>
          </a:xfrm>
          <a:prstGeom prst="straightConnector1">
            <a:avLst/>
          </a:prstGeom>
          <a:noFill/>
          <a:ln w="12600" cap="flat" cmpd="sng">
            <a:solidFill>
              <a:srgbClr val="000000"/>
            </a:solidFill>
            <a:prstDash val="solid"/>
            <a:round/>
            <a:headEnd type="none" w="med" len="med"/>
            <a:tailEnd type="none" w="med" len="med"/>
          </a:ln>
        </p:spPr>
      </p:cxnSp>
      <p:cxnSp>
        <p:nvCxnSpPr>
          <p:cNvPr id="256" name="Google Shape;256;p24"/>
          <p:cNvCxnSpPr/>
          <p:nvPr/>
        </p:nvCxnSpPr>
        <p:spPr>
          <a:xfrm>
            <a:off x="5764333" y="3563938"/>
            <a:ext cx="1389062" cy="1588"/>
          </a:xfrm>
          <a:prstGeom prst="straightConnector1">
            <a:avLst/>
          </a:prstGeom>
          <a:noFill/>
          <a:ln w="12600" cap="flat" cmpd="sng">
            <a:solidFill>
              <a:srgbClr val="000000"/>
            </a:solidFill>
            <a:prstDash val="solid"/>
            <a:round/>
            <a:headEnd type="none" w="med" len="med"/>
            <a:tailEnd type="non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1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1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a:t>
            </a:fld>
            <a:endParaRPr/>
          </a:p>
        </p:txBody>
      </p:sp>
      <p:grpSp>
        <p:nvGrpSpPr>
          <p:cNvPr id="264" name="Google Shape;264;p25"/>
          <p:cNvGrpSpPr/>
          <p:nvPr/>
        </p:nvGrpSpPr>
        <p:grpSpPr>
          <a:xfrm>
            <a:off x="395536" y="1124744"/>
            <a:ext cx="8352928" cy="144016"/>
            <a:chOff x="395536" y="1196752"/>
            <a:chExt cx="8352928" cy="144016"/>
          </a:xfrm>
        </p:grpSpPr>
        <p:cxnSp>
          <p:nvCxnSpPr>
            <p:cNvPr id="265" name="Google Shape;265;p2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266" name="Google Shape;266;p2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67" name="Google Shape;267;p25"/>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Vocabulaire de MCD</a:t>
            </a:r>
            <a:endParaRPr sz="4400" b="1">
              <a:solidFill>
                <a:srgbClr val="FF0000"/>
              </a:solidFill>
              <a:latin typeface="Calibri"/>
              <a:ea typeface="Calibri"/>
              <a:cs typeface="Calibri"/>
              <a:sym typeface="Calibri"/>
            </a:endParaRPr>
          </a:p>
        </p:txBody>
      </p:sp>
      <p:sp>
        <p:nvSpPr>
          <p:cNvPr id="268" name="Google Shape;268;p25"/>
          <p:cNvSpPr txBox="1"/>
          <p:nvPr/>
        </p:nvSpPr>
        <p:spPr>
          <a:xfrm>
            <a:off x="539552" y="1556792"/>
            <a:ext cx="7776864" cy="43858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Entité</a:t>
            </a:r>
            <a:r>
              <a:rPr lang="en-GB" sz="1800">
                <a:solidFill>
                  <a:schemeClr val="dk1"/>
                </a:solidFill>
                <a:latin typeface="Cambria"/>
                <a:ea typeface="Cambria"/>
                <a:cs typeface="Cambria"/>
                <a:sym typeface="Cambria"/>
              </a:rPr>
              <a:t> :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Représentation d’un objet, matériel ou immateriel (ex : etudiant, voiture, ministère,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Une entité est composée de propriétés.</a:t>
            </a:r>
            <a:endParaRPr/>
          </a:p>
          <a:p>
            <a:pPr marL="285750" marR="0" lvl="0" indent="-28575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Propriété </a:t>
            </a:r>
            <a:r>
              <a:rPr lang="en-GB" sz="1800">
                <a:solidFill>
                  <a:schemeClr val="dk1"/>
                </a:solidFill>
                <a:latin typeface="Cambria"/>
                <a:ea typeface="Cambria"/>
                <a:cs typeface="Cambria"/>
                <a:sym typeface="Cambria"/>
              </a:rPr>
              <a:t>: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Donnée élémentaire et indécomposable (ex : age, note, nom, adresse, ……)</a:t>
            </a:r>
            <a:endParaRPr/>
          </a:p>
          <a:p>
            <a:pPr marL="285750" marR="0" lvl="0" indent="-28575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Association</a:t>
            </a:r>
            <a:r>
              <a:rPr lang="en-GB" sz="1800">
                <a:solidFill>
                  <a:schemeClr val="dk1"/>
                </a:solidFill>
                <a:latin typeface="Cambria"/>
                <a:ea typeface="Cambria"/>
                <a:cs typeface="Cambria"/>
                <a:sym typeface="Cambria"/>
              </a:rPr>
              <a:t>: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Représentation d’un lien entre différentes entités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Des propriétés peuvent être attachées à une association.</a:t>
            </a:r>
            <a:endParaRPr sz="1800" b="0" i="0" u="none" strike="noStrike" cap="none">
              <a:solidFill>
                <a:schemeClr val="dk1"/>
              </a:solidFill>
              <a:latin typeface="Cambria"/>
              <a:ea typeface="Cambria"/>
              <a:cs typeface="Cambria"/>
              <a:sym typeface="Cambri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1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4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GB" sz="1400" b="0" i="0" u="none" strike="noStrike" cap="none">
                <a:solidFill>
                  <a:srgbClr val="000000"/>
                </a:solidFill>
                <a:latin typeface="Times New Roman"/>
                <a:ea typeface="Times New Roman"/>
                <a:cs typeface="Times New Roman"/>
                <a:sym typeface="Times New Roman"/>
              </a:rPr>
              <a:t>136</a:t>
            </a:fld>
            <a:endParaRPr sz="1400" b="0" i="0" u="none" strike="noStrike" cap="none">
              <a:solidFill>
                <a:srgbClr val="000000"/>
              </a:solidFill>
              <a:latin typeface="Times New Roman"/>
              <a:ea typeface="Times New Roman"/>
              <a:cs typeface="Times New Roman"/>
              <a:sym typeface="Times New Roman"/>
            </a:endParaRPr>
          </a:p>
        </p:txBody>
      </p:sp>
      <p:grpSp>
        <p:nvGrpSpPr>
          <p:cNvPr id="1767" name="Google Shape;1767;p148"/>
          <p:cNvGrpSpPr/>
          <p:nvPr/>
        </p:nvGrpSpPr>
        <p:grpSpPr>
          <a:xfrm>
            <a:off x="827088" y="2492375"/>
            <a:ext cx="1714500" cy="2219325"/>
            <a:chOff x="839" y="1570"/>
            <a:chExt cx="1080" cy="1398"/>
          </a:xfrm>
        </p:grpSpPr>
        <p:sp>
          <p:nvSpPr>
            <p:cNvPr id="1768" name="Google Shape;1768;p148"/>
            <p:cNvSpPr/>
            <p:nvPr/>
          </p:nvSpPr>
          <p:spPr>
            <a:xfrm>
              <a:off x="839" y="1570"/>
              <a:ext cx="1080" cy="1398"/>
            </a:xfrm>
            <a:prstGeom prst="roundRect">
              <a:avLst>
                <a:gd name="adj" fmla="val 93"/>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69" name="Google Shape;1769;p148"/>
            <p:cNvGrpSpPr/>
            <p:nvPr/>
          </p:nvGrpSpPr>
          <p:grpSpPr>
            <a:xfrm>
              <a:off x="839" y="1570"/>
              <a:ext cx="1073" cy="1391"/>
              <a:chOff x="839" y="1570"/>
              <a:chExt cx="1073" cy="1391"/>
            </a:xfrm>
          </p:grpSpPr>
          <p:sp>
            <p:nvSpPr>
              <p:cNvPr id="1770" name="Google Shape;1770;p148"/>
              <p:cNvSpPr/>
              <p:nvPr/>
            </p:nvSpPr>
            <p:spPr>
              <a:xfrm>
                <a:off x="839" y="1570"/>
                <a:ext cx="1073" cy="1391"/>
              </a:xfrm>
              <a:prstGeom prst="roundRect">
                <a:avLst>
                  <a:gd name="adj" fmla="val 93"/>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71" name="Google Shape;1771;p148"/>
              <p:cNvSpPr txBox="1"/>
              <p:nvPr/>
            </p:nvSpPr>
            <p:spPr>
              <a:xfrm>
                <a:off x="839" y="2129"/>
                <a:ext cx="1073" cy="272"/>
              </a:xfrm>
              <a:prstGeom prst="rect">
                <a:avLst/>
              </a:prstGeom>
              <a:noFill/>
              <a:ln>
                <a:noFill/>
              </a:ln>
            </p:spPr>
            <p:txBody>
              <a:bodyPr spcFirstLastPara="1" wrap="square" lIns="90000" tIns="46800" rIns="90000" bIns="46800" anchor="ctr" anchorCtr="0">
                <a:spAutoFit/>
              </a:bodyPr>
              <a:lstStyle/>
              <a:p>
                <a:pPr marL="0" marR="0" lvl="0" indent="0" algn="ctr" rtl="0">
                  <a:lnSpc>
                    <a:spcPct val="93000"/>
                  </a:lnSpc>
                  <a:spcBef>
                    <a:spcPts val="0"/>
                  </a:spcBef>
                  <a:spcAft>
                    <a:spcPts val="0"/>
                  </a:spcAft>
                  <a:buClr>
                    <a:srgbClr val="000000"/>
                  </a:buClr>
                  <a:buSzPts val="2400"/>
                  <a:buFont typeface="Arial"/>
                  <a:buNone/>
                </a:pPr>
                <a:r>
                  <a:rPr lang="en-GB" sz="2400" b="1" i="0" u="none" strike="noStrike" cap="none">
                    <a:solidFill>
                      <a:srgbClr val="00C000"/>
                    </a:solidFill>
                    <a:latin typeface="Arial"/>
                    <a:ea typeface="Arial"/>
                    <a:cs typeface="Arial"/>
                    <a:sym typeface="Arial"/>
                  </a:rPr>
                  <a:t>Entité</a:t>
                </a:r>
                <a:endParaRPr/>
              </a:p>
            </p:txBody>
          </p:sp>
        </p:grpSp>
      </p:grpSp>
      <p:sp>
        <p:nvSpPr>
          <p:cNvPr id="1772" name="Google Shape;1772;p148"/>
          <p:cNvSpPr/>
          <p:nvPr/>
        </p:nvSpPr>
        <p:spPr>
          <a:xfrm>
            <a:off x="6948488" y="2492375"/>
            <a:ext cx="1727200" cy="2232025"/>
          </a:xfrm>
          <a:prstGeom prst="roundRect">
            <a:avLst>
              <a:gd name="adj" fmla="val 88"/>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73" name="Google Shape;1773;p148"/>
          <p:cNvGrpSpPr/>
          <p:nvPr/>
        </p:nvGrpSpPr>
        <p:grpSpPr>
          <a:xfrm>
            <a:off x="3276600" y="3284538"/>
            <a:ext cx="2735263" cy="995362"/>
            <a:chOff x="2381" y="2069"/>
            <a:chExt cx="990" cy="627"/>
          </a:xfrm>
        </p:grpSpPr>
        <p:sp>
          <p:nvSpPr>
            <p:cNvPr id="1774" name="Google Shape;1774;p148"/>
            <p:cNvSpPr/>
            <p:nvPr/>
          </p:nvSpPr>
          <p:spPr>
            <a:xfrm>
              <a:off x="2381" y="2069"/>
              <a:ext cx="990" cy="627"/>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75" name="Google Shape;1775;p148"/>
            <p:cNvGrpSpPr/>
            <p:nvPr/>
          </p:nvGrpSpPr>
          <p:grpSpPr>
            <a:xfrm>
              <a:off x="2529" y="2163"/>
              <a:ext cx="694" cy="438"/>
              <a:chOff x="2529" y="2163"/>
              <a:chExt cx="694" cy="438"/>
            </a:xfrm>
          </p:grpSpPr>
          <p:sp>
            <p:nvSpPr>
              <p:cNvPr id="1776" name="Google Shape;1776;p148"/>
              <p:cNvSpPr/>
              <p:nvPr/>
            </p:nvSpPr>
            <p:spPr>
              <a:xfrm>
                <a:off x="2529" y="2163"/>
                <a:ext cx="694" cy="438"/>
              </a:xfrm>
              <a:prstGeom prst="roundRect">
                <a:avLst>
                  <a:gd name="adj" fmla="val 227"/>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77" name="Google Shape;1777;p148"/>
              <p:cNvSpPr txBox="1"/>
              <p:nvPr/>
            </p:nvSpPr>
            <p:spPr>
              <a:xfrm>
                <a:off x="2529" y="2243"/>
                <a:ext cx="693" cy="272"/>
              </a:xfrm>
              <a:prstGeom prst="rect">
                <a:avLst/>
              </a:prstGeom>
              <a:noFill/>
              <a:ln>
                <a:noFill/>
              </a:ln>
            </p:spPr>
            <p:txBody>
              <a:bodyPr spcFirstLastPara="1" wrap="square" lIns="90000" tIns="46800" rIns="90000" bIns="46800" anchor="ctr" anchorCtr="1">
                <a:spAutoFit/>
              </a:bodyPr>
              <a:lstStyle/>
              <a:p>
                <a:pPr marL="0" marR="0" lvl="0" indent="0" algn="ctr" rtl="0">
                  <a:lnSpc>
                    <a:spcPct val="93000"/>
                  </a:lnSpc>
                  <a:spcBef>
                    <a:spcPts val="0"/>
                  </a:spcBef>
                  <a:spcAft>
                    <a:spcPts val="0"/>
                  </a:spcAft>
                  <a:buClr>
                    <a:srgbClr val="000000"/>
                  </a:buClr>
                  <a:buSzPts val="2400"/>
                  <a:buFont typeface="Arial"/>
                  <a:buNone/>
                </a:pPr>
                <a:r>
                  <a:rPr lang="en-GB" sz="2400" b="1" i="0" u="none" strike="noStrike" cap="none">
                    <a:solidFill>
                      <a:srgbClr val="000000"/>
                    </a:solidFill>
                    <a:latin typeface="Arial"/>
                    <a:ea typeface="Arial"/>
                    <a:cs typeface="Arial"/>
                    <a:sym typeface="Arial"/>
                  </a:rPr>
                  <a:t>Association</a:t>
                </a:r>
                <a:endParaRPr/>
              </a:p>
            </p:txBody>
          </p:sp>
        </p:grpSp>
      </p:grpSp>
      <p:cxnSp>
        <p:nvCxnSpPr>
          <p:cNvPr id="1778" name="Google Shape;1778;p148"/>
          <p:cNvCxnSpPr/>
          <p:nvPr/>
        </p:nvCxnSpPr>
        <p:spPr>
          <a:xfrm>
            <a:off x="2554288" y="3789363"/>
            <a:ext cx="720725" cy="1587"/>
          </a:xfrm>
          <a:prstGeom prst="straightConnector1">
            <a:avLst/>
          </a:prstGeom>
          <a:noFill/>
          <a:ln w="9525" cap="flat" cmpd="sng">
            <a:solidFill>
              <a:srgbClr val="000000"/>
            </a:solidFill>
            <a:prstDash val="solid"/>
            <a:round/>
            <a:headEnd type="none" w="med" len="med"/>
            <a:tailEnd type="none" w="med" len="med"/>
          </a:ln>
        </p:spPr>
      </p:cxnSp>
      <p:cxnSp>
        <p:nvCxnSpPr>
          <p:cNvPr id="1779" name="Google Shape;1779;p148"/>
          <p:cNvCxnSpPr/>
          <p:nvPr/>
        </p:nvCxnSpPr>
        <p:spPr>
          <a:xfrm>
            <a:off x="6083300" y="3789363"/>
            <a:ext cx="865188" cy="1587"/>
          </a:xfrm>
          <a:prstGeom prst="straightConnector1">
            <a:avLst/>
          </a:prstGeom>
          <a:noFill/>
          <a:ln w="9525" cap="flat" cmpd="sng">
            <a:solidFill>
              <a:srgbClr val="000000"/>
            </a:solidFill>
            <a:prstDash val="solid"/>
            <a:round/>
            <a:headEnd type="none" w="med" len="med"/>
            <a:tailEnd type="none" w="med" len="med"/>
          </a:ln>
        </p:spPr>
      </p:cxnSp>
      <p:cxnSp>
        <p:nvCxnSpPr>
          <p:cNvPr id="1780" name="Google Shape;1780;p148"/>
          <p:cNvCxnSpPr/>
          <p:nvPr/>
        </p:nvCxnSpPr>
        <p:spPr>
          <a:xfrm flipH="1">
            <a:off x="5997575" y="3789363"/>
            <a:ext cx="173038" cy="1587"/>
          </a:xfrm>
          <a:prstGeom prst="straightConnector1">
            <a:avLst/>
          </a:prstGeom>
          <a:noFill/>
          <a:ln w="9525" cap="flat" cmpd="sng">
            <a:solidFill>
              <a:srgbClr val="000000"/>
            </a:solidFill>
            <a:prstDash val="solid"/>
            <a:round/>
            <a:headEnd type="none" w="med" len="med"/>
            <a:tailEnd type="none" w="med" len="med"/>
          </a:ln>
        </p:spPr>
      </p:cxnSp>
      <p:sp>
        <p:nvSpPr>
          <p:cNvPr id="1781" name="Google Shape;1781;p148"/>
          <p:cNvSpPr txBox="1"/>
          <p:nvPr/>
        </p:nvSpPr>
        <p:spPr>
          <a:xfrm>
            <a:off x="2555875" y="4076700"/>
            <a:ext cx="1281113" cy="431800"/>
          </a:xfrm>
          <a:prstGeom prst="rect">
            <a:avLst/>
          </a:prstGeom>
          <a:noFill/>
          <a:ln>
            <a:noFill/>
          </a:ln>
        </p:spPr>
        <p:txBody>
          <a:bodyPr spcFirstLastPara="1" wrap="square" lIns="90000" tIns="46800" rIns="90000" bIns="468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GB" sz="2400" b="1" i="0" u="none" strike="noStrike" cap="none">
                <a:solidFill>
                  <a:srgbClr val="800080"/>
                </a:solidFill>
                <a:latin typeface="Arial"/>
                <a:ea typeface="Arial"/>
                <a:cs typeface="Arial"/>
                <a:sym typeface="Arial"/>
              </a:rPr>
              <a:t>0-n</a:t>
            </a:r>
            <a:endParaRPr/>
          </a:p>
        </p:txBody>
      </p:sp>
      <p:sp>
        <p:nvSpPr>
          <p:cNvPr id="1782" name="Google Shape;1782;p148"/>
          <p:cNvSpPr txBox="1"/>
          <p:nvPr/>
        </p:nvSpPr>
        <p:spPr>
          <a:xfrm>
            <a:off x="6083300" y="4005263"/>
            <a:ext cx="1281113" cy="431800"/>
          </a:xfrm>
          <a:prstGeom prst="rect">
            <a:avLst/>
          </a:prstGeom>
          <a:noFill/>
          <a:ln>
            <a:noFill/>
          </a:ln>
        </p:spPr>
        <p:txBody>
          <a:bodyPr spcFirstLastPara="1" wrap="square" lIns="90000" tIns="46800" rIns="90000" bIns="468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GB" sz="2400" b="1" i="0" u="none" strike="noStrike" cap="none">
                <a:solidFill>
                  <a:srgbClr val="800080"/>
                </a:solidFill>
                <a:latin typeface="Arial"/>
                <a:ea typeface="Arial"/>
                <a:cs typeface="Arial"/>
                <a:sym typeface="Arial"/>
              </a:rPr>
              <a:t>1-n</a:t>
            </a:r>
            <a:endParaRPr/>
          </a:p>
        </p:txBody>
      </p:sp>
      <p:grpSp>
        <p:nvGrpSpPr>
          <p:cNvPr id="1783" name="Google Shape;1783;p148"/>
          <p:cNvGrpSpPr/>
          <p:nvPr/>
        </p:nvGrpSpPr>
        <p:grpSpPr>
          <a:xfrm>
            <a:off x="3543300" y="5392738"/>
            <a:ext cx="1874838" cy="446087"/>
            <a:chOff x="2232" y="3397"/>
            <a:chExt cx="1181" cy="281"/>
          </a:xfrm>
        </p:grpSpPr>
        <p:sp>
          <p:nvSpPr>
            <p:cNvPr id="1784" name="Google Shape;1784;p148"/>
            <p:cNvSpPr/>
            <p:nvPr/>
          </p:nvSpPr>
          <p:spPr>
            <a:xfrm>
              <a:off x="2232" y="3397"/>
              <a:ext cx="1176" cy="281"/>
            </a:xfrm>
            <a:prstGeom prst="roundRect">
              <a:avLst>
                <a:gd name="adj" fmla="val 356"/>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85" name="Google Shape;1785;p148"/>
            <p:cNvGrpSpPr/>
            <p:nvPr/>
          </p:nvGrpSpPr>
          <p:grpSpPr>
            <a:xfrm>
              <a:off x="2232" y="3397"/>
              <a:ext cx="1181" cy="275"/>
              <a:chOff x="2232" y="3397"/>
              <a:chExt cx="1181" cy="275"/>
            </a:xfrm>
          </p:grpSpPr>
          <p:sp>
            <p:nvSpPr>
              <p:cNvPr id="1786" name="Google Shape;1786;p148"/>
              <p:cNvSpPr/>
              <p:nvPr/>
            </p:nvSpPr>
            <p:spPr>
              <a:xfrm>
                <a:off x="2232" y="3397"/>
                <a:ext cx="1170" cy="275"/>
              </a:xfrm>
              <a:prstGeom prst="roundRect">
                <a:avLst>
                  <a:gd name="adj" fmla="val 361"/>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87" name="Google Shape;1787;p148"/>
              <p:cNvGrpSpPr/>
              <p:nvPr/>
            </p:nvGrpSpPr>
            <p:grpSpPr>
              <a:xfrm>
                <a:off x="2232" y="3397"/>
                <a:ext cx="1181" cy="272"/>
                <a:chOff x="2232" y="3397"/>
                <a:chExt cx="1181" cy="272"/>
              </a:xfrm>
            </p:grpSpPr>
            <p:sp>
              <p:nvSpPr>
                <p:cNvPr id="1788" name="Google Shape;1788;p148"/>
                <p:cNvSpPr/>
                <p:nvPr/>
              </p:nvSpPr>
              <p:spPr>
                <a:xfrm>
                  <a:off x="2232" y="3397"/>
                  <a:ext cx="1165" cy="270"/>
                </a:xfrm>
                <a:prstGeom prst="roundRect">
                  <a:avLst>
                    <a:gd name="adj" fmla="val 37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89" name="Google Shape;1789;p148"/>
                <p:cNvGrpSpPr/>
                <p:nvPr/>
              </p:nvGrpSpPr>
              <p:grpSpPr>
                <a:xfrm>
                  <a:off x="2232" y="3397"/>
                  <a:ext cx="1181" cy="272"/>
                  <a:chOff x="2232" y="3397"/>
                  <a:chExt cx="1181" cy="272"/>
                </a:xfrm>
              </p:grpSpPr>
              <p:sp>
                <p:nvSpPr>
                  <p:cNvPr id="1790" name="Google Shape;1790;p148"/>
                  <p:cNvSpPr/>
                  <p:nvPr/>
                </p:nvSpPr>
                <p:spPr>
                  <a:xfrm>
                    <a:off x="2232" y="3397"/>
                    <a:ext cx="1160" cy="266"/>
                  </a:xfrm>
                  <a:prstGeom prst="roundRect">
                    <a:avLst>
                      <a:gd name="adj" fmla="val 375"/>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91" name="Google Shape;1791;p148"/>
                  <p:cNvGrpSpPr/>
                  <p:nvPr/>
                </p:nvGrpSpPr>
                <p:grpSpPr>
                  <a:xfrm>
                    <a:off x="2232" y="3397"/>
                    <a:ext cx="1181" cy="272"/>
                    <a:chOff x="2232" y="3397"/>
                    <a:chExt cx="1181" cy="272"/>
                  </a:xfrm>
                </p:grpSpPr>
                <p:sp>
                  <p:nvSpPr>
                    <p:cNvPr id="1792" name="Google Shape;1792;p148"/>
                    <p:cNvSpPr/>
                    <p:nvPr/>
                  </p:nvSpPr>
                  <p:spPr>
                    <a:xfrm>
                      <a:off x="2232" y="3397"/>
                      <a:ext cx="1157" cy="263"/>
                    </a:xfrm>
                    <a:prstGeom prst="roundRect">
                      <a:avLst>
                        <a:gd name="adj" fmla="val 38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93" name="Google Shape;1793;p148"/>
                    <p:cNvGrpSpPr/>
                    <p:nvPr/>
                  </p:nvGrpSpPr>
                  <p:grpSpPr>
                    <a:xfrm>
                      <a:off x="2232" y="3397"/>
                      <a:ext cx="1181" cy="272"/>
                      <a:chOff x="2232" y="3397"/>
                      <a:chExt cx="1181" cy="272"/>
                    </a:xfrm>
                  </p:grpSpPr>
                  <p:sp>
                    <p:nvSpPr>
                      <p:cNvPr id="1794" name="Google Shape;1794;p148"/>
                      <p:cNvSpPr/>
                      <p:nvPr/>
                    </p:nvSpPr>
                    <p:spPr>
                      <a:xfrm>
                        <a:off x="2232" y="3397"/>
                        <a:ext cx="1155" cy="261"/>
                      </a:xfrm>
                      <a:prstGeom prst="roundRect">
                        <a:avLst>
                          <a:gd name="adj" fmla="val 384"/>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95" name="Google Shape;1795;p148"/>
                      <p:cNvGrpSpPr/>
                      <p:nvPr/>
                    </p:nvGrpSpPr>
                    <p:grpSpPr>
                      <a:xfrm>
                        <a:off x="2232" y="3397"/>
                        <a:ext cx="1181" cy="272"/>
                        <a:chOff x="2232" y="3397"/>
                        <a:chExt cx="1181" cy="272"/>
                      </a:xfrm>
                    </p:grpSpPr>
                    <p:sp>
                      <p:nvSpPr>
                        <p:cNvPr id="1796" name="Google Shape;1796;p148"/>
                        <p:cNvSpPr/>
                        <p:nvPr/>
                      </p:nvSpPr>
                      <p:spPr>
                        <a:xfrm>
                          <a:off x="2232" y="3397"/>
                          <a:ext cx="1153" cy="260"/>
                        </a:xfrm>
                        <a:prstGeom prst="roundRect">
                          <a:avLst>
                            <a:gd name="adj" fmla="val 384"/>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97" name="Google Shape;1797;p148"/>
                        <p:cNvGrpSpPr/>
                        <p:nvPr/>
                      </p:nvGrpSpPr>
                      <p:grpSpPr>
                        <a:xfrm>
                          <a:off x="2232" y="3397"/>
                          <a:ext cx="1181" cy="272"/>
                          <a:chOff x="2232" y="3397"/>
                          <a:chExt cx="1181" cy="272"/>
                        </a:xfrm>
                      </p:grpSpPr>
                      <p:sp>
                        <p:nvSpPr>
                          <p:cNvPr id="1798" name="Google Shape;1798;p148"/>
                          <p:cNvSpPr/>
                          <p:nvPr/>
                        </p:nvSpPr>
                        <p:spPr>
                          <a:xfrm>
                            <a:off x="2232" y="3397"/>
                            <a:ext cx="1152" cy="260"/>
                          </a:xfrm>
                          <a:prstGeom prst="roundRect">
                            <a:avLst>
                              <a:gd name="adj" fmla="val 384"/>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99" name="Google Shape;1799;p148"/>
                          <p:cNvSpPr/>
                          <p:nvPr/>
                        </p:nvSpPr>
                        <p:spPr>
                          <a:xfrm>
                            <a:off x="2232" y="3397"/>
                            <a:ext cx="1181" cy="272"/>
                          </a:xfrm>
                          <a:prstGeom prst="roundRect">
                            <a:avLst>
                              <a:gd name="adj" fmla="val 384"/>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Clr>
                                <a:srgbClr val="000000"/>
                              </a:buClr>
                              <a:buSzPts val="2400"/>
                              <a:buFont typeface="Arial"/>
                              <a:buNone/>
                            </a:pPr>
                            <a:r>
                              <a:rPr lang="en-GB" sz="2400" b="1" i="0" u="none" strike="noStrike" cap="none">
                                <a:solidFill>
                                  <a:srgbClr val="800080"/>
                                </a:solidFill>
                                <a:latin typeface="Arial"/>
                                <a:ea typeface="Arial"/>
                                <a:cs typeface="Arial"/>
                                <a:sym typeface="Arial"/>
                              </a:rPr>
                              <a:t>cardinalités</a:t>
                            </a:r>
                            <a:endParaRPr sz="2400" b="1" i="0" u="none" strike="noStrike" cap="none">
                              <a:solidFill>
                                <a:srgbClr val="800080"/>
                              </a:solidFill>
                              <a:latin typeface="Arial"/>
                              <a:ea typeface="Arial"/>
                              <a:cs typeface="Arial"/>
                              <a:sym typeface="Arial"/>
                            </a:endParaRPr>
                          </a:p>
                        </p:txBody>
                      </p:sp>
                    </p:grpSp>
                  </p:grpSp>
                </p:grpSp>
              </p:grpSp>
            </p:grpSp>
          </p:grpSp>
        </p:grpSp>
      </p:grpSp>
      <p:cxnSp>
        <p:nvCxnSpPr>
          <p:cNvPr id="1800" name="Google Shape;1800;p148"/>
          <p:cNvCxnSpPr/>
          <p:nvPr/>
        </p:nvCxnSpPr>
        <p:spPr>
          <a:xfrm rot="10800000" flipH="1">
            <a:off x="4572000" y="4437063"/>
            <a:ext cx="1584325" cy="936625"/>
          </a:xfrm>
          <a:prstGeom prst="straightConnector1">
            <a:avLst/>
          </a:prstGeom>
          <a:noFill/>
          <a:ln w="9525" cap="flat" cmpd="sng">
            <a:solidFill>
              <a:srgbClr val="000000"/>
            </a:solidFill>
            <a:prstDash val="solid"/>
            <a:round/>
            <a:headEnd type="none" w="med" len="med"/>
            <a:tailEnd type="triangle" w="med" len="med"/>
          </a:ln>
        </p:spPr>
      </p:cxnSp>
      <p:cxnSp>
        <p:nvCxnSpPr>
          <p:cNvPr id="1801" name="Google Shape;1801;p148"/>
          <p:cNvCxnSpPr/>
          <p:nvPr/>
        </p:nvCxnSpPr>
        <p:spPr>
          <a:xfrm rot="10800000">
            <a:off x="2987675" y="4508500"/>
            <a:ext cx="1541463" cy="893763"/>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14</a:t>
            </a:fld>
            <a:endParaRPr/>
          </a:p>
        </p:txBody>
      </p:sp>
      <p:grpSp>
        <p:nvGrpSpPr>
          <p:cNvPr id="276" name="Google Shape;276;p26"/>
          <p:cNvGrpSpPr/>
          <p:nvPr/>
        </p:nvGrpSpPr>
        <p:grpSpPr>
          <a:xfrm>
            <a:off x="395536" y="1124744"/>
            <a:ext cx="8352928" cy="144016"/>
            <a:chOff x="395536" y="1196752"/>
            <a:chExt cx="8352928" cy="144016"/>
          </a:xfrm>
        </p:grpSpPr>
        <p:cxnSp>
          <p:nvCxnSpPr>
            <p:cNvPr id="277" name="Google Shape;277;p2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278" name="Google Shape;278;p2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79" name="Google Shape;279;p26"/>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Vocabulaire de MCD</a:t>
            </a:r>
            <a:endParaRPr sz="4400" b="1">
              <a:solidFill>
                <a:srgbClr val="FF0000"/>
              </a:solidFill>
              <a:latin typeface="Calibri"/>
              <a:ea typeface="Calibri"/>
              <a:cs typeface="Calibri"/>
              <a:sym typeface="Calibri"/>
            </a:endParaRPr>
          </a:p>
        </p:txBody>
      </p:sp>
      <p:sp>
        <p:nvSpPr>
          <p:cNvPr id="280" name="Google Shape;280;p26"/>
          <p:cNvSpPr txBox="1"/>
          <p:nvPr/>
        </p:nvSpPr>
        <p:spPr>
          <a:xfrm>
            <a:off x="539552" y="1412776"/>
            <a:ext cx="7776864" cy="48013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Dimension</a:t>
            </a:r>
            <a:r>
              <a:rPr lang="en-GB" sz="1800">
                <a:solidFill>
                  <a:schemeClr val="dk1"/>
                </a:solidFill>
                <a:latin typeface="Cambria"/>
                <a:ea typeface="Cambria"/>
                <a:cs typeface="Cambria"/>
                <a:sym typeface="Cambria"/>
              </a:rPr>
              <a:t> :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Nombre d’entités intervenants dans l’association (1 : reflexive, 2 : binaire, n : association n-aire) </a:t>
            </a:r>
            <a:endParaRPr/>
          </a:p>
          <a:p>
            <a:pPr marL="342900" marR="0" lvl="0" indent="-34290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Cardinalité </a:t>
            </a:r>
            <a:r>
              <a:rPr lang="en-GB" sz="1800">
                <a:solidFill>
                  <a:schemeClr val="dk1"/>
                </a:solidFill>
                <a:latin typeface="Cambria"/>
                <a:ea typeface="Cambria"/>
                <a:cs typeface="Cambria"/>
                <a:sym typeface="Cambria"/>
              </a:rPr>
              <a:t>: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Caractérise le lien entre une entité et une association. Elle est constitué d’une borne minimale et d’une borne maximale.</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Nombre de fois qu’une occurrence de l’entité participe aux occurrences de l’association.</a:t>
            </a:r>
            <a:endParaRPr/>
          </a:p>
          <a:p>
            <a:pPr marL="285750" marR="0" lvl="0" indent="-28575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Identifiant</a:t>
            </a:r>
            <a:r>
              <a:rPr lang="en-GB" sz="1800">
                <a:solidFill>
                  <a:schemeClr val="dk1"/>
                </a:solidFill>
                <a:latin typeface="Cambria"/>
                <a:ea typeface="Cambria"/>
                <a:cs typeface="Cambria"/>
                <a:sym typeface="Cambria"/>
              </a:rPr>
              <a:t>: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Une propriété d’une entité qu’à chaque valeur de l’identifiant correspond </a:t>
            </a:r>
            <a:r>
              <a:rPr lang="en-GB" sz="1800" b="0" i="0" u="sng" strike="noStrike" cap="none">
                <a:solidFill>
                  <a:schemeClr val="dk1"/>
                </a:solidFill>
                <a:latin typeface="Cambria"/>
                <a:ea typeface="Cambria"/>
                <a:cs typeface="Cambria"/>
                <a:sym typeface="Cambria"/>
              </a:rPr>
              <a:t>une et une seule occurrence </a:t>
            </a:r>
            <a:r>
              <a:rPr lang="en-GB" sz="1800" b="0" i="0" u="none" strike="noStrike" cap="none">
                <a:solidFill>
                  <a:schemeClr val="dk1"/>
                </a:solidFill>
                <a:latin typeface="Cambria"/>
                <a:ea typeface="Cambria"/>
                <a:cs typeface="Cambria"/>
                <a:sym typeface="Cambria"/>
              </a:rPr>
              <a:t>de l’entité.</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15</a:t>
            </a:fld>
            <a:endParaRPr/>
          </a:p>
        </p:txBody>
      </p:sp>
      <p:grpSp>
        <p:nvGrpSpPr>
          <p:cNvPr id="288" name="Google Shape;288;p27"/>
          <p:cNvGrpSpPr/>
          <p:nvPr/>
        </p:nvGrpSpPr>
        <p:grpSpPr>
          <a:xfrm>
            <a:off x="395536" y="1124744"/>
            <a:ext cx="8352928" cy="144016"/>
            <a:chOff x="395536" y="1196752"/>
            <a:chExt cx="8352928" cy="144016"/>
          </a:xfrm>
        </p:grpSpPr>
        <p:cxnSp>
          <p:nvCxnSpPr>
            <p:cNvPr id="289" name="Google Shape;289;p2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290" name="Google Shape;290;p2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291" name="Google Shape;291;p27"/>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Exemple de MCD</a:t>
            </a:r>
            <a:endParaRPr sz="4400" b="1">
              <a:solidFill>
                <a:srgbClr val="FF0000"/>
              </a:solidFill>
              <a:latin typeface="Calibri"/>
              <a:ea typeface="Calibri"/>
              <a:cs typeface="Calibri"/>
              <a:sym typeface="Calibri"/>
            </a:endParaRPr>
          </a:p>
        </p:txBody>
      </p:sp>
      <p:grpSp>
        <p:nvGrpSpPr>
          <p:cNvPr id="292" name="Google Shape;292;p27"/>
          <p:cNvGrpSpPr/>
          <p:nvPr/>
        </p:nvGrpSpPr>
        <p:grpSpPr>
          <a:xfrm>
            <a:off x="281779" y="2485521"/>
            <a:ext cx="2284412" cy="2078037"/>
            <a:chOff x="706" y="1967"/>
            <a:chExt cx="1439" cy="1309"/>
          </a:xfrm>
        </p:grpSpPr>
        <p:sp>
          <p:nvSpPr>
            <p:cNvPr id="293" name="Google Shape;293;p27"/>
            <p:cNvSpPr txBox="1"/>
            <p:nvPr/>
          </p:nvSpPr>
          <p:spPr>
            <a:xfrm>
              <a:off x="760" y="1967"/>
              <a:ext cx="1343"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Employé</a:t>
              </a:r>
              <a:endParaRPr/>
            </a:p>
          </p:txBody>
        </p:sp>
        <p:sp>
          <p:nvSpPr>
            <p:cNvPr id="294" name="Google Shape;294;p27"/>
            <p:cNvSpPr/>
            <p:nvPr/>
          </p:nvSpPr>
          <p:spPr>
            <a:xfrm>
              <a:off x="748" y="2183"/>
              <a:ext cx="1377" cy="1093"/>
            </a:xfrm>
            <a:prstGeom prst="roundRect">
              <a:avLst>
                <a:gd name="adj" fmla="val 8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u="sng">
                  <a:solidFill>
                    <a:srgbClr val="000000"/>
                  </a:solidFill>
                  <a:latin typeface="Cambria"/>
                  <a:ea typeface="Cambria"/>
                  <a:cs typeface="Cambria"/>
                  <a:sym typeface="Cambria"/>
                </a:rPr>
                <a:t>Numéro d’employé</a:t>
              </a:r>
              <a:endParaRPr sz="1400" u="sng">
                <a:solidFill>
                  <a:srgbClr val="000000"/>
                </a:solidFill>
                <a:latin typeface="Cambria"/>
                <a:ea typeface="Cambria"/>
                <a:cs typeface="Cambria"/>
                <a:sym typeface="Cambria"/>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Nom</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Prénom</a:t>
              </a:r>
              <a:endParaRPr sz="1400">
                <a:solidFill>
                  <a:srgbClr val="000000"/>
                </a:solidFill>
                <a:latin typeface="Cambria"/>
                <a:ea typeface="Cambria"/>
                <a:cs typeface="Cambria"/>
                <a:sym typeface="Cambria"/>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Date d’embauche</a:t>
              </a:r>
              <a:endParaRPr sz="1400">
                <a:solidFill>
                  <a:srgbClr val="000000"/>
                </a:solidFill>
                <a:latin typeface="Cambria"/>
                <a:ea typeface="Cambria"/>
                <a:cs typeface="Cambria"/>
                <a:sym typeface="Cambria"/>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Fonction</a:t>
              </a:r>
              <a:endParaRPr sz="1400">
                <a:solidFill>
                  <a:srgbClr val="000000"/>
                </a:solidFill>
                <a:latin typeface="Cambria"/>
                <a:ea typeface="Cambria"/>
                <a:cs typeface="Cambria"/>
                <a:sym typeface="Cambria"/>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Rémunération</a:t>
              </a:r>
              <a:endParaRPr sz="1400">
                <a:solidFill>
                  <a:srgbClr val="000000"/>
                </a:solidFill>
                <a:latin typeface="Cambria"/>
                <a:ea typeface="Cambria"/>
                <a:cs typeface="Cambria"/>
                <a:sym typeface="Cambria"/>
              </a:endParaRPr>
            </a:p>
          </p:txBody>
        </p:sp>
        <p:sp>
          <p:nvSpPr>
            <p:cNvPr id="295" name="Google Shape;295;p27"/>
            <p:cNvSpPr/>
            <p:nvPr/>
          </p:nvSpPr>
          <p:spPr>
            <a:xfrm>
              <a:off x="706" y="1967"/>
              <a:ext cx="1439" cy="1293"/>
            </a:xfrm>
            <a:prstGeom prst="roundRect">
              <a:avLst>
                <a:gd name="adj" fmla="val 74"/>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cxnSp>
          <p:nvCxnSpPr>
            <p:cNvPr id="296" name="Google Shape;296;p27"/>
            <p:cNvCxnSpPr/>
            <p:nvPr/>
          </p:nvCxnSpPr>
          <p:spPr>
            <a:xfrm>
              <a:off x="706" y="2207"/>
              <a:ext cx="1439" cy="1"/>
            </a:xfrm>
            <a:prstGeom prst="straightConnector1">
              <a:avLst/>
            </a:prstGeom>
            <a:noFill/>
            <a:ln w="9525" cap="flat" cmpd="sng">
              <a:solidFill>
                <a:srgbClr val="000000"/>
              </a:solidFill>
              <a:prstDash val="solid"/>
              <a:round/>
              <a:headEnd type="none" w="med" len="med"/>
              <a:tailEnd type="none" w="med" len="med"/>
            </a:ln>
          </p:spPr>
        </p:cxnSp>
      </p:grpSp>
      <p:grpSp>
        <p:nvGrpSpPr>
          <p:cNvPr id="297" name="Google Shape;297;p27"/>
          <p:cNvGrpSpPr/>
          <p:nvPr/>
        </p:nvGrpSpPr>
        <p:grpSpPr>
          <a:xfrm>
            <a:off x="6881017" y="2637921"/>
            <a:ext cx="2076449" cy="1825624"/>
            <a:chOff x="4863" y="2063"/>
            <a:chExt cx="1308" cy="1150"/>
          </a:xfrm>
        </p:grpSpPr>
        <p:sp>
          <p:nvSpPr>
            <p:cNvPr id="298" name="Google Shape;298;p27"/>
            <p:cNvSpPr txBox="1"/>
            <p:nvPr/>
          </p:nvSpPr>
          <p:spPr>
            <a:xfrm>
              <a:off x="4916" y="2063"/>
              <a:ext cx="1172"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Projet</a:t>
              </a:r>
              <a:endParaRPr/>
            </a:p>
          </p:txBody>
        </p:sp>
        <p:sp>
          <p:nvSpPr>
            <p:cNvPr id="299" name="Google Shape;299;p27"/>
            <p:cNvSpPr/>
            <p:nvPr/>
          </p:nvSpPr>
          <p:spPr>
            <a:xfrm>
              <a:off x="4905" y="2279"/>
              <a:ext cx="1266" cy="921"/>
            </a:xfrm>
            <a:prstGeom prst="roundRect">
              <a:avLst>
                <a:gd name="adj" fmla="val 106"/>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u="sng">
                  <a:solidFill>
                    <a:srgbClr val="000000"/>
                  </a:solidFill>
                  <a:latin typeface="Cambria"/>
                  <a:ea typeface="Cambria"/>
                  <a:cs typeface="Cambria"/>
                  <a:sym typeface="Cambria"/>
                </a:rPr>
                <a:t>Numéro du projet</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Thème du projet</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Titre du projet</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Date de début</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Date de fin</a:t>
              </a:r>
              <a:endParaRPr/>
            </a:p>
          </p:txBody>
        </p:sp>
        <p:sp>
          <p:nvSpPr>
            <p:cNvPr id="300" name="Google Shape;300;p27"/>
            <p:cNvSpPr/>
            <p:nvPr/>
          </p:nvSpPr>
          <p:spPr>
            <a:xfrm>
              <a:off x="4863" y="2063"/>
              <a:ext cx="1279" cy="1150"/>
            </a:xfrm>
            <a:prstGeom prst="roundRect">
              <a:avLst>
                <a:gd name="adj" fmla="val 83"/>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cxnSp>
          <p:nvCxnSpPr>
            <p:cNvPr id="301" name="Google Shape;301;p27"/>
            <p:cNvCxnSpPr/>
            <p:nvPr/>
          </p:nvCxnSpPr>
          <p:spPr>
            <a:xfrm>
              <a:off x="4863" y="2303"/>
              <a:ext cx="1279" cy="1"/>
            </a:xfrm>
            <a:prstGeom prst="straightConnector1">
              <a:avLst/>
            </a:prstGeom>
            <a:noFill/>
            <a:ln w="9525" cap="flat" cmpd="sng">
              <a:solidFill>
                <a:srgbClr val="000000"/>
              </a:solidFill>
              <a:prstDash val="solid"/>
              <a:round/>
              <a:headEnd type="none" w="med" len="med"/>
              <a:tailEnd type="none" w="med" len="med"/>
            </a:ln>
          </p:spPr>
        </p:cxnSp>
      </p:grpSp>
      <p:grpSp>
        <p:nvGrpSpPr>
          <p:cNvPr id="302" name="Google Shape;302;p27"/>
          <p:cNvGrpSpPr/>
          <p:nvPr/>
        </p:nvGrpSpPr>
        <p:grpSpPr>
          <a:xfrm>
            <a:off x="3242467" y="1498096"/>
            <a:ext cx="1692274" cy="531813"/>
            <a:chOff x="2571" y="1345"/>
            <a:chExt cx="1066" cy="335"/>
          </a:xfrm>
        </p:grpSpPr>
        <p:sp>
          <p:nvSpPr>
            <p:cNvPr id="303" name="Google Shape;303;p27"/>
            <p:cNvSpPr/>
            <p:nvPr/>
          </p:nvSpPr>
          <p:spPr>
            <a:xfrm>
              <a:off x="2571" y="1393"/>
              <a:ext cx="1066" cy="287"/>
            </a:xfrm>
            <a:prstGeom prst="roundRect">
              <a:avLst>
                <a:gd name="adj" fmla="val 16782"/>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sp>
          <p:nvSpPr>
            <p:cNvPr id="304" name="Google Shape;304;p27"/>
            <p:cNvSpPr txBox="1"/>
            <p:nvPr/>
          </p:nvSpPr>
          <p:spPr>
            <a:xfrm>
              <a:off x="2625" y="1345"/>
              <a:ext cx="960"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encadre</a:t>
              </a:r>
              <a:endParaRPr/>
            </a:p>
          </p:txBody>
        </p:sp>
        <p:cxnSp>
          <p:nvCxnSpPr>
            <p:cNvPr id="305" name="Google Shape;305;p27"/>
            <p:cNvCxnSpPr/>
            <p:nvPr/>
          </p:nvCxnSpPr>
          <p:spPr>
            <a:xfrm>
              <a:off x="2571" y="1537"/>
              <a:ext cx="1066" cy="1"/>
            </a:xfrm>
            <a:prstGeom prst="straightConnector1">
              <a:avLst/>
            </a:prstGeom>
            <a:noFill/>
            <a:ln w="9525" cap="flat" cmpd="sng">
              <a:solidFill>
                <a:srgbClr val="000000"/>
              </a:solidFill>
              <a:prstDash val="solid"/>
              <a:round/>
              <a:headEnd type="none" w="med" len="med"/>
              <a:tailEnd type="none" w="med" len="med"/>
            </a:ln>
          </p:spPr>
        </p:cxnSp>
      </p:grpSp>
      <p:grpSp>
        <p:nvGrpSpPr>
          <p:cNvPr id="306" name="Google Shape;306;p27"/>
          <p:cNvGrpSpPr/>
          <p:nvPr/>
        </p:nvGrpSpPr>
        <p:grpSpPr>
          <a:xfrm>
            <a:off x="3920329" y="5220783"/>
            <a:ext cx="1879601" cy="989013"/>
            <a:chOff x="2998" y="3690"/>
            <a:chExt cx="1184" cy="623"/>
          </a:xfrm>
        </p:grpSpPr>
        <p:sp>
          <p:nvSpPr>
            <p:cNvPr id="307" name="Google Shape;307;p27"/>
            <p:cNvSpPr txBox="1"/>
            <p:nvPr/>
          </p:nvSpPr>
          <p:spPr>
            <a:xfrm>
              <a:off x="3009" y="3690"/>
              <a:ext cx="1119"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Tâche</a:t>
              </a:r>
              <a:endParaRPr/>
            </a:p>
          </p:txBody>
        </p:sp>
        <p:sp>
          <p:nvSpPr>
            <p:cNvPr id="308" name="Google Shape;308;p27"/>
            <p:cNvSpPr/>
            <p:nvPr/>
          </p:nvSpPr>
          <p:spPr>
            <a:xfrm>
              <a:off x="2998" y="3906"/>
              <a:ext cx="1172" cy="403"/>
            </a:xfrm>
            <a:prstGeom prst="roundRect">
              <a:avLst>
                <a:gd name="adj" fmla="val 245"/>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u="sng">
                  <a:solidFill>
                    <a:srgbClr val="000000"/>
                  </a:solidFill>
                  <a:latin typeface="Cambria"/>
                  <a:ea typeface="Cambria"/>
                  <a:cs typeface="Cambria"/>
                  <a:sym typeface="Cambria"/>
                </a:rPr>
                <a:t>Nom de la tâche</a:t>
              </a:r>
              <a:endParaRPr/>
            </a:p>
            <a:p>
              <a:pPr marL="0" marR="0" lvl="0" indent="0" algn="l" rtl="0">
                <a:spcBef>
                  <a:spcPts val="0"/>
                </a:spcBef>
                <a:spcAft>
                  <a:spcPts val="0"/>
                </a:spcAft>
                <a:buNone/>
              </a:pPr>
              <a:r>
                <a:rPr lang="en-GB" sz="1400">
                  <a:solidFill>
                    <a:srgbClr val="000000"/>
                  </a:solidFill>
                  <a:latin typeface="Cambria"/>
                  <a:ea typeface="Cambria"/>
                  <a:cs typeface="Cambria"/>
                  <a:sym typeface="Cambria"/>
                </a:rPr>
                <a:t>Coût de la tâche</a:t>
              </a:r>
              <a:endParaRPr/>
            </a:p>
          </p:txBody>
        </p:sp>
        <p:sp>
          <p:nvSpPr>
            <p:cNvPr id="309" name="Google Shape;309;p27"/>
            <p:cNvSpPr/>
            <p:nvPr/>
          </p:nvSpPr>
          <p:spPr>
            <a:xfrm>
              <a:off x="3009" y="3690"/>
              <a:ext cx="1173" cy="623"/>
            </a:xfrm>
            <a:prstGeom prst="roundRect">
              <a:avLst>
                <a:gd name="adj" fmla="val 15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cxnSp>
          <p:nvCxnSpPr>
            <p:cNvPr id="310" name="Google Shape;310;p27"/>
            <p:cNvCxnSpPr/>
            <p:nvPr/>
          </p:nvCxnSpPr>
          <p:spPr>
            <a:xfrm>
              <a:off x="3009" y="3930"/>
              <a:ext cx="1172" cy="1"/>
            </a:xfrm>
            <a:prstGeom prst="straightConnector1">
              <a:avLst/>
            </a:prstGeom>
            <a:noFill/>
            <a:ln w="9525" cap="flat" cmpd="sng">
              <a:solidFill>
                <a:srgbClr val="000000"/>
              </a:solidFill>
              <a:prstDash val="solid"/>
              <a:round/>
              <a:headEnd type="none" w="med" len="med"/>
              <a:tailEnd type="none" w="med" len="med"/>
            </a:ln>
          </p:spPr>
        </p:cxnSp>
      </p:grpSp>
      <p:sp>
        <p:nvSpPr>
          <p:cNvPr id="311" name="Google Shape;311;p27"/>
          <p:cNvSpPr/>
          <p:nvPr/>
        </p:nvSpPr>
        <p:spPr>
          <a:xfrm>
            <a:off x="2142329" y="1802896"/>
            <a:ext cx="1100138" cy="684212"/>
          </a:xfrm>
          <a:custGeom>
            <a:avLst/>
            <a:gdLst/>
            <a:ahLst/>
            <a:cxnLst/>
            <a:rect l="l" t="t" r="r" b="b"/>
            <a:pathLst>
              <a:path w="3057" h="1902" extrusionOk="0">
                <a:moveTo>
                  <a:pt x="0" y="1901"/>
                </a:moveTo>
                <a:lnTo>
                  <a:pt x="940" y="420"/>
                </a:lnTo>
                <a:lnTo>
                  <a:pt x="305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sp>
        <p:nvSpPr>
          <p:cNvPr id="312" name="Google Shape;312;p27"/>
          <p:cNvSpPr/>
          <p:nvPr/>
        </p:nvSpPr>
        <p:spPr>
          <a:xfrm>
            <a:off x="2566192" y="2031496"/>
            <a:ext cx="846137" cy="758825"/>
          </a:xfrm>
          <a:custGeom>
            <a:avLst/>
            <a:gdLst/>
            <a:ahLst/>
            <a:cxnLst/>
            <a:rect l="l" t="t" r="r" b="b"/>
            <a:pathLst>
              <a:path w="2352" h="2110" extrusionOk="0">
                <a:moveTo>
                  <a:pt x="2351" y="0"/>
                </a:moveTo>
                <a:lnTo>
                  <a:pt x="2351" y="1266"/>
                </a:lnTo>
                <a:lnTo>
                  <a:pt x="0" y="210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grpSp>
        <p:nvGrpSpPr>
          <p:cNvPr id="313" name="Google Shape;313;p27"/>
          <p:cNvGrpSpPr/>
          <p:nvPr/>
        </p:nvGrpSpPr>
        <p:grpSpPr>
          <a:xfrm>
            <a:off x="3750467" y="3093533"/>
            <a:ext cx="1692274" cy="533400"/>
            <a:chOff x="2891" y="2350"/>
            <a:chExt cx="1066" cy="336"/>
          </a:xfrm>
        </p:grpSpPr>
        <p:sp>
          <p:nvSpPr>
            <p:cNvPr id="314" name="Google Shape;314;p27"/>
            <p:cNvSpPr/>
            <p:nvPr/>
          </p:nvSpPr>
          <p:spPr>
            <a:xfrm>
              <a:off x="2891" y="2399"/>
              <a:ext cx="1066" cy="287"/>
            </a:xfrm>
            <a:prstGeom prst="roundRect">
              <a:avLst>
                <a:gd name="adj" fmla="val 16782"/>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sp>
          <p:nvSpPr>
            <p:cNvPr id="315" name="Google Shape;315;p27"/>
            <p:cNvSpPr txBox="1"/>
            <p:nvPr/>
          </p:nvSpPr>
          <p:spPr>
            <a:xfrm>
              <a:off x="2944" y="2350"/>
              <a:ext cx="964"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coordonne</a:t>
              </a:r>
              <a:endParaRPr/>
            </a:p>
          </p:txBody>
        </p:sp>
        <p:cxnSp>
          <p:nvCxnSpPr>
            <p:cNvPr id="316" name="Google Shape;316;p27"/>
            <p:cNvCxnSpPr/>
            <p:nvPr/>
          </p:nvCxnSpPr>
          <p:spPr>
            <a:xfrm>
              <a:off x="2891" y="2542"/>
              <a:ext cx="1066" cy="1"/>
            </a:xfrm>
            <a:prstGeom prst="straightConnector1">
              <a:avLst/>
            </a:prstGeom>
            <a:noFill/>
            <a:ln w="9525" cap="flat" cmpd="sng">
              <a:solidFill>
                <a:srgbClr val="000000"/>
              </a:solidFill>
              <a:prstDash val="solid"/>
              <a:round/>
              <a:headEnd type="none" w="med" len="med"/>
              <a:tailEnd type="none" w="med" len="med"/>
            </a:ln>
          </p:spPr>
        </p:cxnSp>
      </p:grpSp>
      <p:grpSp>
        <p:nvGrpSpPr>
          <p:cNvPr id="317" name="Google Shape;317;p27"/>
          <p:cNvGrpSpPr/>
          <p:nvPr/>
        </p:nvGrpSpPr>
        <p:grpSpPr>
          <a:xfrm>
            <a:off x="7049292" y="5222371"/>
            <a:ext cx="1862138" cy="531813"/>
            <a:chOff x="4969" y="3691"/>
            <a:chExt cx="1173" cy="335"/>
          </a:xfrm>
        </p:grpSpPr>
        <p:sp>
          <p:nvSpPr>
            <p:cNvPr id="318" name="Google Shape;318;p27"/>
            <p:cNvSpPr/>
            <p:nvPr/>
          </p:nvSpPr>
          <p:spPr>
            <a:xfrm>
              <a:off x="4969" y="3731"/>
              <a:ext cx="1173" cy="238"/>
            </a:xfrm>
            <a:prstGeom prst="roundRect">
              <a:avLst>
                <a:gd name="adj" fmla="val 2016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sp>
          <p:nvSpPr>
            <p:cNvPr id="319" name="Google Shape;319;p27"/>
            <p:cNvSpPr txBox="1"/>
            <p:nvPr/>
          </p:nvSpPr>
          <p:spPr>
            <a:xfrm>
              <a:off x="5028" y="3691"/>
              <a:ext cx="1061" cy="335"/>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Constitué_de</a:t>
              </a:r>
              <a:endParaRPr/>
            </a:p>
          </p:txBody>
        </p:sp>
        <p:cxnSp>
          <p:nvCxnSpPr>
            <p:cNvPr id="320" name="Google Shape;320;p27"/>
            <p:cNvCxnSpPr/>
            <p:nvPr/>
          </p:nvCxnSpPr>
          <p:spPr>
            <a:xfrm>
              <a:off x="4969" y="3850"/>
              <a:ext cx="1173" cy="1"/>
            </a:xfrm>
            <a:prstGeom prst="straightConnector1">
              <a:avLst/>
            </a:prstGeom>
            <a:noFill/>
            <a:ln w="9525" cap="flat" cmpd="sng">
              <a:solidFill>
                <a:srgbClr val="000000"/>
              </a:solidFill>
              <a:prstDash val="solid"/>
              <a:round/>
              <a:headEnd type="none" w="med" len="med"/>
              <a:tailEnd type="none" w="med" len="med"/>
            </a:ln>
          </p:spPr>
        </p:cxnSp>
      </p:grpSp>
      <p:cxnSp>
        <p:nvCxnSpPr>
          <p:cNvPr id="321" name="Google Shape;321;p27"/>
          <p:cNvCxnSpPr/>
          <p:nvPr/>
        </p:nvCxnSpPr>
        <p:spPr>
          <a:xfrm rot="10800000" flipH="1">
            <a:off x="5780879" y="5525583"/>
            <a:ext cx="1268413" cy="230188"/>
          </a:xfrm>
          <a:prstGeom prst="straightConnector1">
            <a:avLst/>
          </a:prstGeom>
          <a:noFill/>
          <a:ln w="9525" cap="flat" cmpd="sng">
            <a:solidFill>
              <a:srgbClr val="000000"/>
            </a:solidFill>
            <a:prstDash val="solid"/>
            <a:round/>
            <a:headEnd type="none" w="med" len="med"/>
            <a:tailEnd type="none" w="med" len="med"/>
          </a:ln>
        </p:spPr>
      </p:cxnSp>
      <p:cxnSp>
        <p:nvCxnSpPr>
          <p:cNvPr id="322" name="Google Shape;322;p27"/>
          <p:cNvCxnSpPr/>
          <p:nvPr/>
        </p:nvCxnSpPr>
        <p:spPr>
          <a:xfrm>
            <a:off x="7895429" y="4461958"/>
            <a:ext cx="1588" cy="835025"/>
          </a:xfrm>
          <a:prstGeom prst="straightConnector1">
            <a:avLst/>
          </a:prstGeom>
          <a:noFill/>
          <a:ln w="9525" cap="flat" cmpd="sng">
            <a:solidFill>
              <a:srgbClr val="000000"/>
            </a:solidFill>
            <a:prstDash val="solid"/>
            <a:round/>
            <a:headEnd type="none" w="med" len="med"/>
            <a:tailEnd type="none" w="med" len="med"/>
          </a:ln>
        </p:spPr>
      </p:cxnSp>
      <p:cxnSp>
        <p:nvCxnSpPr>
          <p:cNvPr id="323" name="Google Shape;323;p27"/>
          <p:cNvCxnSpPr/>
          <p:nvPr/>
        </p:nvCxnSpPr>
        <p:spPr>
          <a:xfrm>
            <a:off x="2566192" y="5677983"/>
            <a:ext cx="1354137" cy="1588"/>
          </a:xfrm>
          <a:prstGeom prst="straightConnector1">
            <a:avLst/>
          </a:prstGeom>
          <a:noFill/>
          <a:ln w="9525" cap="flat" cmpd="sng">
            <a:solidFill>
              <a:srgbClr val="000000"/>
            </a:solidFill>
            <a:prstDash val="solid"/>
            <a:round/>
            <a:headEnd type="none" w="med" len="med"/>
            <a:tailEnd type="none" w="med" len="med"/>
          </a:ln>
        </p:spPr>
      </p:cxnSp>
      <p:grpSp>
        <p:nvGrpSpPr>
          <p:cNvPr id="324" name="Google Shape;324;p27"/>
          <p:cNvGrpSpPr/>
          <p:nvPr/>
        </p:nvGrpSpPr>
        <p:grpSpPr>
          <a:xfrm>
            <a:off x="873917" y="5222371"/>
            <a:ext cx="1692274" cy="1266824"/>
            <a:chOff x="1079" y="3691"/>
            <a:chExt cx="1066" cy="798"/>
          </a:xfrm>
        </p:grpSpPr>
        <p:sp>
          <p:nvSpPr>
            <p:cNvPr id="325" name="Google Shape;325;p27"/>
            <p:cNvSpPr/>
            <p:nvPr/>
          </p:nvSpPr>
          <p:spPr>
            <a:xfrm>
              <a:off x="1079" y="3736"/>
              <a:ext cx="1066" cy="494"/>
            </a:xfrm>
            <a:prstGeom prst="roundRect">
              <a:avLst>
                <a:gd name="adj" fmla="val 1781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mbria"/>
                <a:ea typeface="Cambria"/>
                <a:cs typeface="Cambria"/>
                <a:sym typeface="Cambria"/>
              </a:endParaRPr>
            </a:p>
          </p:txBody>
        </p:sp>
        <p:sp>
          <p:nvSpPr>
            <p:cNvPr id="326" name="Google Shape;326;p27"/>
            <p:cNvSpPr txBox="1"/>
            <p:nvPr/>
          </p:nvSpPr>
          <p:spPr>
            <a:xfrm>
              <a:off x="1132" y="3691"/>
              <a:ext cx="964"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400">
                  <a:solidFill>
                    <a:srgbClr val="000000"/>
                  </a:solidFill>
                  <a:latin typeface="Cambria"/>
                  <a:ea typeface="Cambria"/>
                  <a:cs typeface="Cambria"/>
                  <a:sym typeface="Cambria"/>
                </a:rPr>
                <a:t>participe</a:t>
              </a:r>
              <a:endParaRPr/>
            </a:p>
          </p:txBody>
        </p:sp>
        <p:cxnSp>
          <p:nvCxnSpPr>
            <p:cNvPr id="327" name="Google Shape;327;p27"/>
            <p:cNvCxnSpPr/>
            <p:nvPr/>
          </p:nvCxnSpPr>
          <p:spPr>
            <a:xfrm>
              <a:off x="1079" y="3871"/>
              <a:ext cx="1066" cy="1"/>
            </a:xfrm>
            <a:prstGeom prst="straightConnector1">
              <a:avLst/>
            </a:prstGeom>
            <a:noFill/>
            <a:ln w="9525" cap="flat" cmpd="sng">
              <a:solidFill>
                <a:srgbClr val="000000"/>
              </a:solidFill>
              <a:prstDash val="solid"/>
              <a:round/>
              <a:headEnd type="none" w="med" len="med"/>
              <a:tailEnd type="none" w="med" len="med"/>
            </a:ln>
          </p:spPr>
        </p:cxnSp>
        <p:sp>
          <p:nvSpPr>
            <p:cNvPr id="328" name="Google Shape;328;p27"/>
            <p:cNvSpPr txBox="1"/>
            <p:nvPr/>
          </p:nvSpPr>
          <p:spPr>
            <a:xfrm>
              <a:off x="1185" y="3901"/>
              <a:ext cx="853" cy="588"/>
            </a:xfrm>
            <a:prstGeom prst="rect">
              <a:avLst/>
            </a:prstGeom>
            <a:noFill/>
            <a:ln>
              <a:noFill/>
            </a:ln>
          </p:spPr>
          <p:txBody>
            <a:bodyPr spcFirstLastPara="1" wrap="square" lIns="90000" tIns="46800" rIns="90000" bIns="46800" anchor="t" anchorCtr="0">
              <a:noAutofit/>
            </a:bodyPr>
            <a:lstStyle/>
            <a:p>
              <a:pPr marL="0" marR="0" lvl="0" indent="0" algn="l" rtl="0">
                <a:lnSpc>
                  <a:spcPct val="73000"/>
                </a:lnSpc>
                <a:spcBef>
                  <a:spcPts val="0"/>
                </a:spcBef>
                <a:spcAft>
                  <a:spcPts val="0"/>
                </a:spcAft>
                <a:buNone/>
              </a:pPr>
              <a:r>
                <a:rPr lang="en-GB" sz="1400">
                  <a:solidFill>
                    <a:srgbClr val="000000"/>
                  </a:solidFill>
                  <a:latin typeface="Cambria"/>
                  <a:ea typeface="Cambria"/>
                  <a:cs typeface="Cambria"/>
                  <a:sym typeface="Cambria"/>
                </a:rPr>
                <a:t>Date début</a:t>
              </a:r>
              <a:endParaRPr/>
            </a:p>
            <a:p>
              <a:pPr marL="0" marR="0" lvl="0" indent="0" algn="l" rtl="0">
                <a:lnSpc>
                  <a:spcPct val="73000"/>
                </a:lnSpc>
                <a:spcBef>
                  <a:spcPts val="225"/>
                </a:spcBef>
                <a:spcAft>
                  <a:spcPts val="0"/>
                </a:spcAft>
                <a:buNone/>
              </a:pPr>
              <a:r>
                <a:rPr lang="en-GB" sz="1400">
                  <a:solidFill>
                    <a:srgbClr val="000000"/>
                  </a:solidFill>
                  <a:latin typeface="Cambria"/>
                  <a:ea typeface="Cambria"/>
                  <a:cs typeface="Cambria"/>
                  <a:sym typeface="Cambria"/>
                </a:rPr>
                <a:t>Date fin</a:t>
              </a:r>
              <a:endParaRPr/>
            </a:p>
          </p:txBody>
        </p:sp>
      </p:grpSp>
      <p:cxnSp>
        <p:nvCxnSpPr>
          <p:cNvPr id="329" name="Google Shape;329;p27"/>
          <p:cNvCxnSpPr/>
          <p:nvPr/>
        </p:nvCxnSpPr>
        <p:spPr>
          <a:xfrm>
            <a:off x="1466054" y="4538158"/>
            <a:ext cx="254000" cy="758825"/>
          </a:xfrm>
          <a:prstGeom prst="straightConnector1">
            <a:avLst/>
          </a:prstGeom>
          <a:noFill/>
          <a:ln w="9525" cap="flat" cmpd="sng">
            <a:solidFill>
              <a:srgbClr val="000000"/>
            </a:solidFill>
            <a:prstDash val="solid"/>
            <a:round/>
            <a:headEnd type="none" w="med" len="med"/>
            <a:tailEnd type="none" w="med" len="med"/>
          </a:ln>
        </p:spPr>
      </p:cxnSp>
      <p:cxnSp>
        <p:nvCxnSpPr>
          <p:cNvPr id="330" name="Google Shape;330;p27"/>
          <p:cNvCxnSpPr/>
          <p:nvPr/>
        </p:nvCxnSpPr>
        <p:spPr>
          <a:xfrm rot="10800000" flipH="1">
            <a:off x="2566192" y="3396746"/>
            <a:ext cx="1184275" cy="230187"/>
          </a:xfrm>
          <a:prstGeom prst="straightConnector1">
            <a:avLst/>
          </a:prstGeom>
          <a:noFill/>
          <a:ln w="9525" cap="flat" cmpd="sng">
            <a:solidFill>
              <a:srgbClr val="000000"/>
            </a:solidFill>
            <a:prstDash val="solid"/>
            <a:round/>
            <a:headEnd type="none" w="med" len="med"/>
            <a:tailEnd type="none" w="med" len="med"/>
          </a:ln>
        </p:spPr>
      </p:cxnSp>
      <p:cxnSp>
        <p:nvCxnSpPr>
          <p:cNvPr id="331" name="Google Shape;331;p27"/>
          <p:cNvCxnSpPr/>
          <p:nvPr/>
        </p:nvCxnSpPr>
        <p:spPr>
          <a:xfrm>
            <a:off x="5442742" y="3398333"/>
            <a:ext cx="1438275" cy="227013"/>
          </a:xfrm>
          <a:prstGeom prst="straightConnector1">
            <a:avLst/>
          </a:prstGeom>
          <a:noFill/>
          <a:ln w="9525" cap="flat" cmpd="sng">
            <a:solidFill>
              <a:srgbClr val="000000"/>
            </a:solidFill>
            <a:prstDash val="solid"/>
            <a:round/>
            <a:headEnd type="none" w="med" len="med"/>
            <a:tailEnd type="none" w="med" len="med"/>
          </a:ln>
        </p:spPr>
      </p:cxnSp>
      <p:sp>
        <p:nvSpPr>
          <p:cNvPr id="332" name="Google Shape;332;p27"/>
          <p:cNvSpPr/>
          <p:nvPr/>
        </p:nvSpPr>
        <p:spPr>
          <a:xfrm>
            <a:off x="1804192" y="2106108"/>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0,1</a:t>
            </a:r>
            <a:endParaRPr/>
          </a:p>
        </p:txBody>
      </p:sp>
      <p:sp>
        <p:nvSpPr>
          <p:cNvPr id="333" name="Google Shape;333;p27"/>
          <p:cNvSpPr/>
          <p:nvPr/>
        </p:nvSpPr>
        <p:spPr>
          <a:xfrm>
            <a:off x="3412329" y="2182308"/>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0,n</a:t>
            </a:r>
            <a:endParaRPr/>
          </a:p>
        </p:txBody>
      </p:sp>
      <p:sp>
        <p:nvSpPr>
          <p:cNvPr id="334" name="Google Shape;334;p27"/>
          <p:cNvSpPr/>
          <p:nvPr/>
        </p:nvSpPr>
        <p:spPr>
          <a:xfrm>
            <a:off x="2650329" y="3550733"/>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0,n</a:t>
            </a:r>
            <a:endParaRPr/>
          </a:p>
        </p:txBody>
      </p:sp>
      <p:sp>
        <p:nvSpPr>
          <p:cNvPr id="335" name="Google Shape;335;p27"/>
          <p:cNvSpPr/>
          <p:nvPr/>
        </p:nvSpPr>
        <p:spPr>
          <a:xfrm>
            <a:off x="1551779" y="4690558"/>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0,n</a:t>
            </a:r>
            <a:endParaRPr/>
          </a:p>
        </p:txBody>
      </p:sp>
      <p:sp>
        <p:nvSpPr>
          <p:cNvPr id="336" name="Google Shape;336;p27"/>
          <p:cNvSpPr/>
          <p:nvPr/>
        </p:nvSpPr>
        <p:spPr>
          <a:xfrm>
            <a:off x="3328192" y="5374771"/>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1,n</a:t>
            </a:r>
            <a:endParaRPr/>
          </a:p>
        </p:txBody>
      </p:sp>
      <p:sp>
        <p:nvSpPr>
          <p:cNvPr id="337" name="Google Shape;337;p27"/>
          <p:cNvSpPr/>
          <p:nvPr/>
        </p:nvSpPr>
        <p:spPr>
          <a:xfrm>
            <a:off x="5865017" y="5677983"/>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1,1</a:t>
            </a:r>
            <a:endParaRPr/>
          </a:p>
        </p:txBody>
      </p:sp>
      <p:sp>
        <p:nvSpPr>
          <p:cNvPr id="338" name="Google Shape;338;p27"/>
          <p:cNvSpPr/>
          <p:nvPr/>
        </p:nvSpPr>
        <p:spPr>
          <a:xfrm>
            <a:off x="6288879" y="3550733"/>
            <a:ext cx="487363"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1,1</a:t>
            </a:r>
            <a:endParaRPr/>
          </a:p>
        </p:txBody>
      </p:sp>
      <p:sp>
        <p:nvSpPr>
          <p:cNvPr id="339" name="Google Shape;339;p27"/>
          <p:cNvSpPr/>
          <p:nvPr/>
        </p:nvSpPr>
        <p:spPr>
          <a:xfrm>
            <a:off x="7895429" y="4461958"/>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b="1">
                <a:solidFill>
                  <a:srgbClr val="000000"/>
                </a:solidFill>
                <a:latin typeface="Cambria"/>
                <a:ea typeface="Cambria"/>
                <a:cs typeface="Cambria"/>
                <a:sym typeface="Cambria"/>
              </a:rPr>
              <a:t>1,n</a:t>
            </a:r>
            <a:endParaRPr/>
          </a:p>
        </p:txBody>
      </p:sp>
      <p:sp>
        <p:nvSpPr>
          <p:cNvPr id="340" name="Google Shape;340;p27"/>
          <p:cNvSpPr/>
          <p:nvPr/>
        </p:nvSpPr>
        <p:spPr>
          <a:xfrm>
            <a:off x="1381917" y="1650496"/>
            <a:ext cx="12223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a:solidFill>
                  <a:srgbClr val="000000"/>
                </a:solidFill>
                <a:latin typeface="Cambria"/>
                <a:ea typeface="Cambria"/>
                <a:cs typeface="Cambria"/>
                <a:sym typeface="Cambria"/>
              </a:rPr>
              <a:t>a pour chef</a:t>
            </a:r>
            <a:endParaRPr/>
          </a:p>
        </p:txBody>
      </p:sp>
      <p:sp>
        <p:nvSpPr>
          <p:cNvPr id="341" name="Google Shape;341;p27"/>
          <p:cNvSpPr/>
          <p:nvPr/>
        </p:nvSpPr>
        <p:spPr>
          <a:xfrm>
            <a:off x="3158329" y="2487108"/>
            <a:ext cx="11715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400">
                <a:solidFill>
                  <a:srgbClr val="000000"/>
                </a:solidFill>
                <a:latin typeface="Cambria"/>
                <a:ea typeface="Cambria"/>
                <a:cs typeface="Cambria"/>
                <a:sym typeface="Cambria"/>
              </a:rPr>
              <a:t>est chef 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28"/>
          <p:cNvGrpSpPr/>
          <p:nvPr/>
        </p:nvGrpSpPr>
        <p:grpSpPr>
          <a:xfrm>
            <a:off x="395536" y="1124744"/>
            <a:ext cx="8352928" cy="144016"/>
            <a:chOff x="395536" y="1196752"/>
            <a:chExt cx="8352928" cy="144016"/>
          </a:xfrm>
        </p:grpSpPr>
        <p:cxnSp>
          <p:nvCxnSpPr>
            <p:cNvPr id="349" name="Google Shape;349;p2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350" name="Google Shape;350;p2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351" name="Google Shape;351;p28"/>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352" name="Google Shape;352;p28"/>
          <p:cNvSpPr txBox="1"/>
          <p:nvPr/>
        </p:nvSpPr>
        <p:spPr>
          <a:xfrm>
            <a:off x="-36512" y="1412776"/>
            <a:ext cx="4683125" cy="5167313"/>
          </a:xfrm>
          <a:prstGeom prst="rect">
            <a:avLst/>
          </a:prstGeom>
          <a:noFill/>
          <a:ln>
            <a:noFill/>
          </a:ln>
        </p:spPr>
        <p:txBody>
          <a:bodyPr spcFirstLastPara="1" wrap="square" lIns="91425" tIns="45700" rIns="91425" bIns="45700" anchor="t" anchorCtr="0">
            <a:noAutofit/>
          </a:bodyPr>
          <a:lstStyle/>
          <a:p>
            <a:pPr marL="533400" marR="0" lvl="0" indent="-533400" algn="l" rtl="0">
              <a:spcBef>
                <a:spcPts val="0"/>
              </a:spcBef>
              <a:spcAft>
                <a:spcPts val="0"/>
              </a:spcAft>
              <a:buClr>
                <a:srgbClr val="000000"/>
              </a:buClr>
              <a:buSzPts val="1600"/>
              <a:buFont typeface="Times New Roman"/>
              <a:buChar char="•"/>
            </a:pPr>
            <a:r>
              <a:rPr lang="en-GB" sz="1600">
                <a:solidFill>
                  <a:schemeClr val="dk1"/>
                </a:solidFill>
                <a:latin typeface="Cambria"/>
                <a:ea typeface="Cambria"/>
                <a:cs typeface="Cambria"/>
                <a:sym typeface="Cambria"/>
              </a:rPr>
              <a:t>Exemple "KaafKaaf"</a:t>
            </a:r>
            <a:endParaRPr/>
          </a:p>
          <a:p>
            <a:pPr marL="906463" marR="0" lvl="1" indent="-449263" algn="l" rtl="0">
              <a:spcBef>
                <a:spcPts val="320"/>
              </a:spcBef>
              <a:spcAft>
                <a:spcPts val="0"/>
              </a:spcAft>
              <a:buClr>
                <a:srgbClr val="000000"/>
              </a:buClr>
              <a:buSzPts val="1600"/>
              <a:buFont typeface="Times New Roman"/>
              <a:buChar char="–"/>
            </a:pPr>
            <a:r>
              <a:rPr lang="en-GB" sz="1600" b="0" i="0" u="sng" strike="noStrike" cap="none">
                <a:solidFill>
                  <a:schemeClr val="dk1"/>
                </a:solidFill>
                <a:latin typeface="Cambria"/>
                <a:ea typeface="Cambria"/>
                <a:cs typeface="Cambria"/>
                <a:sym typeface="Cambria"/>
              </a:rPr>
              <a:t>PARTIE 1</a:t>
            </a:r>
            <a:endParaRPr sz="1600" b="0" i="0" u="none" strike="noStrike" cap="none">
              <a:solidFill>
                <a:schemeClr val="dk1"/>
              </a:solidFill>
              <a:latin typeface="Cambria"/>
              <a:ea typeface="Cambria"/>
              <a:cs typeface="Cambria"/>
              <a:sym typeface="Cambria"/>
            </a:endParaRPr>
          </a:p>
          <a:p>
            <a:pPr marL="906463" marR="0" lvl="1" indent="-449263"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La société "KaafKaaf" désire informatiser son système de facturation. Les factures devraient se présenter de la façon suivante </a:t>
            </a:r>
            <a:endParaRPr/>
          </a:p>
          <a:p>
            <a:pPr marL="906463" marR="0" lvl="1" indent="-347663" algn="l" rtl="0">
              <a:spcBef>
                <a:spcPts val="320"/>
              </a:spcBef>
              <a:spcAft>
                <a:spcPts val="0"/>
              </a:spcAft>
              <a:buClr>
                <a:srgbClr val="000000"/>
              </a:buClr>
              <a:buSzPts val="1600"/>
              <a:buFont typeface="Times New Roman"/>
              <a:buNone/>
            </a:pPr>
            <a:endParaRPr sz="1600" b="0" i="0" u="none" strike="noStrike" cap="none">
              <a:solidFill>
                <a:schemeClr val="dk1"/>
              </a:solidFill>
              <a:latin typeface="Cambria"/>
              <a:ea typeface="Cambria"/>
              <a:cs typeface="Cambria"/>
              <a:sym typeface="Cambria"/>
            </a:endParaRPr>
          </a:p>
          <a:p>
            <a:pPr marL="906463" marR="0" lvl="1" indent="-449263"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Créez un MCD, qui permet de modéliser correctement le système d'information nécessaire, sachant que:</a:t>
            </a:r>
            <a:endParaRPr/>
          </a:p>
          <a:p>
            <a:pPr marL="906463" marR="0" lvl="1" indent="-449263" algn="l" rtl="0">
              <a:spcBef>
                <a:spcPts val="320"/>
              </a:spcBef>
              <a:spcAft>
                <a:spcPts val="0"/>
              </a:spcAft>
              <a:buClr>
                <a:srgbClr val="000000"/>
              </a:buClr>
              <a:buSzPts val="1600"/>
              <a:buFont typeface="Times New Roman"/>
              <a:buNone/>
            </a:pPr>
            <a:endParaRPr sz="1600" b="0" i="0" u="none" strike="noStrike" cap="none">
              <a:solidFill>
                <a:schemeClr val="dk1"/>
              </a:solidFill>
              <a:latin typeface="Cambria"/>
              <a:ea typeface="Cambria"/>
              <a:cs typeface="Cambria"/>
              <a:sym typeface="Cambria"/>
            </a:endParaRPr>
          </a:p>
          <a:p>
            <a:pPr marL="906463" marR="0" lvl="1" indent="-449263"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Un client peut bien sûr recevoir plusieurs factures, mais il est uniquement considéré comme tel à partir du moment où il reçoit sa première facture.</a:t>
            </a:r>
            <a:endParaRPr/>
          </a:p>
          <a:p>
            <a:pPr marL="906463" marR="0" lvl="1" indent="-449263" algn="l" rtl="0">
              <a:spcBef>
                <a:spcPts val="320"/>
              </a:spcBef>
              <a:spcAft>
                <a:spcPts val="0"/>
              </a:spcAft>
              <a:buClr>
                <a:srgbClr val="000000"/>
              </a:buClr>
              <a:buSzPts val="1600"/>
              <a:buFont typeface="Times New Roman"/>
              <a:buNone/>
            </a:pPr>
            <a:endParaRPr sz="1600" b="0" i="0" u="none" strike="noStrike" cap="none">
              <a:solidFill>
                <a:schemeClr val="dk1"/>
              </a:solidFill>
              <a:latin typeface="Cambria"/>
              <a:ea typeface="Cambria"/>
              <a:cs typeface="Cambria"/>
              <a:sym typeface="Cambria"/>
            </a:endParaRPr>
          </a:p>
          <a:p>
            <a:pPr marL="906463" marR="0" lvl="1" indent="-449263"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Une facture concerne un et un seul client.</a:t>
            </a:r>
            <a:endParaRPr sz="1600" b="0" i="0" u="none" strike="noStrike" cap="none">
              <a:solidFill>
                <a:schemeClr val="dk1"/>
              </a:solidFill>
              <a:latin typeface="Cambria"/>
              <a:ea typeface="Cambria"/>
              <a:cs typeface="Cambria"/>
              <a:sym typeface="Cambria"/>
            </a:endParaRPr>
          </a:p>
        </p:txBody>
      </p:sp>
      <p:pic>
        <p:nvPicPr>
          <p:cNvPr id="353" name="Google Shape;353;p28"/>
          <p:cNvPicPr preferRelativeResize="0"/>
          <p:nvPr/>
        </p:nvPicPr>
        <p:blipFill rotWithShape="1">
          <a:blip r:embed="rId3">
            <a:alphaModFix/>
          </a:blip>
          <a:srcRect/>
          <a:stretch/>
        </p:blipFill>
        <p:spPr>
          <a:xfrm>
            <a:off x="4932040" y="1556792"/>
            <a:ext cx="4104456" cy="38909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0" name="Google Shape;360;p29"/>
          <p:cNvGrpSpPr/>
          <p:nvPr/>
        </p:nvGrpSpPr>
        <p:grpSpPr>
          <a:xfrm>
            <a:off x="395536" y="1124744"/>
            <a:ext cx="8352928" cy="144016"/>
            <a:chOff x="395536" y="1196752"/>
            <a:chExt cx="8352928" cy="144016"/>
          </a:xfrm>
        </p:grpSpPr>
        <p:cxnSp>
          <p:nvCxnSpPr>
            <p:cNvPr id="361" name="Google Shape;361;p2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362" name="Google Shape;362;p2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363" name="Google Shape;363;p29"/>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364" name="Google Shape;364;p29"/>
          <p:cNvSpPr txBox="1"/>
          <p:nvPr/>
        </p:nvSpPr>
        <p:spPr>
          <a:xfrm>
            <a:off x="89719" y="1158141"/>
            <a:ext cx="9054281" cy="248761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	Remarque :</a:t>
            </a:r>
            <a:endParaRPr/>
          </a:p>
          <a:p>
            <a:pPr marL="742950" marR="0" lvl="1" indent="-285750" algn="l" rtl="0">
              <a:lnSpc>
                <a:spcPct val="15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Bien que le numéro du client n'apparaisse pas en tant que tel sur la facture, il est préférable d'ajouter cette propriété artificielle à l'entité </a:t>
            </a:r>
            <a:r>
              <a:rPr lang="en-GB" sz="1800" b="0" i="1" u="none" strike="noStrike" cap="none">
                <a:solidFill>
                  <a:schemeClr val="dk1"/>
                </a:solidFill>
                <a:latin typeface="Cambria"/>
                <a:ea typeface="Cambria"/>
                <a:cs typeface="Cambria"/>
                <a:sym typeface="Cambria"/>
              </a:rPr>
              <a:t>Client</a:t>
            </a:r>
            <a:r>
              <a:rPr lang="en-GB" sz="1800" b="0" i="0" u="none" strike="noStrike" cap="none">
                <a:solidFill>
                  <a:schemeClr val="dk1"/>
                </a:solidFill>
                <a:latin typeface="Cambria"/>
                <a:ea typeface="Cambria"/>
                <a:cs typeface="Cambria"/>
                <a:sym typeface="Cambria"/>
              </a:rPr>
              <a:t>, et de la définir comme identifiant de cette entité. Cela nous empêche de devoir définir un identifiant composé de trop de propriétés.</a:t>
            </a:r>
            <a:endParaRPr sz="1800" b="0" i="0" u="none" strike="noStrike" cap="none">
              <a:solidFill>
                <a:schemeClr val="dk1"/>
              </a:solidFill>
              <a:latin typeface="Cambria"/>
              <a:ea typeface="Cambria"/>
              <a:cs typeface="Cambria"/>
              <a:sym typeface="Cambria"/>
            </a:endParaRPr>
          </a:p>
        </p:txBody>
      </p:sp>
      <p:pic>
        <p:nvPicPr>
          <p:cNvPr id="365" name="Google Shape;365;p29"/>
          <p:cNvPicPr preferRelativeResize="0"/>
          <p:nvPr/>
        </p:nvPicPr>
        <p:blipFill rotWithShape="1">
          <a:blip r:embed="rId3">
            <a:alphaModFix/>
          </a:blip>
          <a:srcRect/>
          <a:stretch/>
        </p:blipFill>
        <p:spPr>
          <a:xfrm>
            <a:off x="971600" y="3645754"/>
            <a:ext cx="6912768" cy="22315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0"/>
          <p:cNvGrpSpPr/>
          <p:nvPr/>
        </p:nvGrpSpPr>
        <p:grpSpPr>
          <a:xfrm>
            <a:off x="395536" y="1124744"/>
            <a:ext cx="8352928" cy="144016"/>
            <a:chOff x="395536" y="1196752"/>
            <a:chExt cx="8352928" cy="144016"/>
          </a:xfrm>
        </p:grpSpPr>
        <p:cxnSp>
          <p:nvCxnSpPr>
            <p:cNvPr id="373" name="Google Shape;373;p3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374" name="Google Shape;374;p3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375" name="Google Shape;375;p30"/>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376" name="Google Shape;376;p30"/>
          <p:cNvSpPr txBox="1"/>
          <p:nvPr/>
        </p:nvSpPr>
        <p:spPr>
          <a:xfrm>
            <a:off x="-324544" y="1398534"/>
            <a:ext cx="5472608" cy="516731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1800"/>
              <a:buFont typeface="Arial"/>
              <a:buNone/>
            </a:pPr>
            <a:r>
              <a:rPr lang="en-GB" sz="1800" u="sng">
                <a:solidFill>
                  <a:schemeClr val="dk1"/>
                </a:solidFill>
                <a:latin typeface="Cambria"/>
                <a:ea typeface="Cambria"/>
                <a:cs typeface="Cambria"/>
                <a:sym typeface="Cambria"/>
              </a:rPr>
              <a:t>   </a:t>
            </a:r>
            <a:r>
              <a:rPr lang="en-GB" sz="1800">
                <a:solidFill>
                  <a:schemeClr val="dk1"/>
                </a:solidFill>
                <a:latin typeface="Cambria"/>
                <a:ea typeface="Cambria"/>
                <a:cs typeface="Cambria"/>
                <a:sym typeface="Cambria"/>
              </a:rPr>
              <a:t>      PARTIE 2</a:t>
            </a:r>
            <a:endParaRPr/>
          </a:p>
          <a:p>
            <a:pPr marL="742950" marR="0" lvl="1" indent="-285750" algn="l" rtl="0">
              <a:lnSpc>
                <a:spcPct val="8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Il s'agit d'étendre le MCD de la partie 1.</a:t>
            </a:r>
            <a:endParaRPr/>
          </a:p>
          <a:p>
            <a:pPr marL="742950" marR="0" lvl="1" indent="-285750" algn="l" rtl="0">
              <a:lnSpc>
                <a:spcPct val="80000"/>
              </a:lnSpc>
              <a:spcBef>
                <a:spcPts val="360"/>
              </a:spcBef>
              <a:spcAft>
                <a:spcPts val="0"/>
              </a:spcAft>
              <a:buClr>
                <a:srgbClr val="000000"/>
              </a:buClr>
              <a:buSzPts val="1800"/>
              <a:buFont typeface="Times New Roman"/>
              <a:buNone/>
            </a:pPr>
            <a:r>
              <a:rPr lang="en-GB" sz="1800" b="0" i="0" u="none" strike="noStrike" cap="none">
                <a:solidFill>
                  <a:schemeClr val="dk1"/>
                </a:solidFill>
                <a:latin typeface="Cambria"/>
                <a:ea typeface="Cambria"/>
                <a:cs typeface="Cambria"/>
                <a:sym typeface="Cambria"/>
              </a:rPr>
              <a:t> </a:t>
            </a:r>
            <a:endParaRPr/>
          </a:p>
          <a:p>
            <a:pPr marL="742950" marR="0" lvl="1" indent="-285750" algn="l" rtl="0">
              <a:lnSpc>
                <a:spcPct val="8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Le responsable de la facturation de la société désire rendre les factures plus informatives. Comme un client peut acheter plusieurs articles différents en même temps, la facture devrait indiquer pour chaque article le numéro , un libellé, le prix unitaire, la quantité vendue et le prix total pour ce type d'article.</a:t>
            </a:r>
            <a:endParaRPr/>
          </a:p>
          <a:p>
            <a:pPr marL="742950" marR="0" lvl="1" indent="-171450" algn="l" rtl="0">
              <a:lnSpc>
                <a:spcPct val="80000"/>
              </a:lnSpc>
              <a:spcBef>
                <a:spcPts val="360"/>
              </a:spcBef>
              <a:spcAft>
                <a:spcPts val="0"/>
              </a:spcAft>
              <a:buClr>
                <a:srgbClr val="000000"/>
              </a:buClr>
              <a:buSzPts val="1800"/>
              <a:buFont typeface="Times New Roman"/>
              <a:buNone/>
            </a:pPr>
            <a:endParaRPr sz="1800" b="0" i="0" u="none" strike="noStrike" cap="none">
              <a:solidFill>
                <a:schemeClr val="dk1"/>
              </a:solidFill>
              <a:latin typeface="Cambria"/>
              <a:ea typeface="Cambria"/>
              <a:cs typeface="Cambria"/>
              <a:sym typeface="Cambria"/>
            </a:endParaRPr>
          </a:p>
          <a:p>
            <a:pPr marL="742950" marR="0" lvl="1" indent="-285750" algn="l" rtl="0">
              <a:lnSpc>
                <a:spcPct val="8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Voici l'aspect que la facture devrait avoir:</a:t>
            </a:r>
            <a:endParaRPr/>
          </a:p>
          <a:p>
            <a:pPr marL="742950" marR="0" lvl="1" indent="-171450" algn="l" rtl="0">
              <a:lnSpc>
                <a:spcPct val="80000"/>
              </a:lnSpc>
              <a:spcBef>
                <a:spcPts val="360"/>
              </a:spcBef>
              <a:spcAft>
                <a:spcPts val="0"/>
              </a:spcAft>
              <a:buClr>
                <a:srgbClr val="000000"/>
              </a:buClr>
              <a:buSzPts val="1800"/>
              <a:buFont typeface="Times New Roman"/>
              <a:buNone/>
            </a:pPr>
            <a:endParaRPr sz="1800" b="0" i="0" u="none" strike="noStrike" cap="none">
              <a:solidFill>
                <a:schemeClr val="dk1"/>
              </a:solidFill>
              <a:latin typeface="Cambria"/>
              <a:ea typeface="Cambria"/>
              <a:cs typeface="Cambria"/>
              <a:sym typeface="Cambria"/>
            </a:endParaRPr>
          </a:p>
          <a:p>
            <a:pPr marL="742950" marR="0" lvl="1" indent="-285750" algn="l" rtl="0">
              <a:lnSpc>
                <a:spcPct val="8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Proposez un nouveau MCD qui reflète ces modifications, en respectant que:</a:t>
            </a:r>
            <a:endParaRPr/>
          </a:p>
          <a:p>
            <a:pPr marL="742950" marR="0" lvl="1" indent="-171450" algn="l" rtl="0">
              <a:lnSpc>
                <a:spcPct val="80000"/>
              </a:lnSpc>
              <a:spcBef>
                <a:spcPts val="360"/>
              </a:spcBef>
              <a:spcAft>
                <a:spcPts val="0"/>
              </a:spcAft>
              <a:buClr>
                <a:srgbClr val="000000"/>
              </a:buClr>
              <a:buSzPts val="1800"/>
              <a:buFont typeface="Times New Roman"/>
              <a:buNone/>
            </a:pPr>
            <a:endParaRPr sz="1800" b="0" i="0" u="none" strike="noStrike" cap="none">
              <a:solidFill>
                <a:schemeClr val="dk1"/>
              </a:solidFill>
              <a:latin typeface="Cambria"/>
              <a:ea typeface="Cambria"/>
              <a:cs typeface="Cambria"/>
              <a:sym typeface="Cambria"/>
            </a:endParaRPr>
          </a:p>
          <a:p>
            <a:pPr marL="742950" marR="0" lvl="1" indent="-285750" algn="l" rtl="0">
              <a:lnSpc>
                <a:spcPct val="80000"/>
              </a:lnSpc>
              <a:spcBef>
                <a:spcPts val="360"/>
              </a:spcBef>
              <a:spcAft>
                <a:spcPts val="0"/>
              </a:spcAft>
              <a:buClr>
                <a:srgbClr val="000000"/>
              </a:buClr>
              <a:buSzPts val="1800"/>
              <a:buFont typeface="Times New Roman"/>
              <a:buChar char="–"/>
            </a:pPr>
            <a:r>
              <a:rPr lang="en-GB" sz="1800" b="0" i="0" u="none" strike="noStrike" cap="none">
                <a:solidFill>
                  <a:schemeClr val="dk1"/>
                </a:solidFill>
                <a:latin typeface="Cambria"/>
                <a:ea typeface="Cambria"/>
                <a:cs typeface="Cambria"/>
                <a:sym typeface="Cambria"/>
              </a:rPr>
              <a:t>Tous les articles disponibles sont stockés (p.ex. No=234 Libellé="Marteau" PU=470 Luf.). Même si un article n'est pas encore considéré par une facture, il existe dans le système d'information.</a:t>
            </a:r>
            <a:endParaRPr sz="1800" b="0" i="0" u="none" strike="noStrike" cap="none">
              <a:solidFill>
                <a:schemeClr val="dk1"/>
              </a:solidFill>
              <a:latin typeface="Cambria"/>
              <a:ea typeface="Cambria"/>
              <a:cs typeface="Cambria"/>
              <a:sym typeface="Cambria"/>
            </a:endParaRPr>
          </a:p>
        </p:txBody>
      </p:sp>
      <p:pic>
        <p:nvPicPr>
          <p:cNvPr id="377" name="Google Shape;377;p30"/>
          <p:cNvPicPr preferRelativeResize="0"/>
          <p:nvPr/>
        </p:nvPicPr>
        <p:blipFill rotWithShape="1">
          <a:blip r:embed="rId3">
            <a:alphaModFix/>
          </a:blip>
          <a:srcRect/>
          <a:stretch/>
        </p:blipFill>
        <p:spPr>
          <a:xfrm>
            <a:off x="5148064" y="1398534"/>
            <a:ext cx="3851920" cy="46116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84" name="Google Shape;384;p31"/>
          <p:cNvGrpSpPr/>
          <p:nvPr/>
        </p:nvGrpSpPr>
        <p:grpSpPr>
          <a:xfrm>
            <a:off x="395536" y="1124744"/>
            <a:ext cx="8352928" cy="144016"/>
            <a:chOff x="395536" y="1196752"/>
            <a:chExt cx="8352928" cy="144016"/>
          </a:xfrm>
        </p:grpSpPr>
        <p:cxnSp>
          <p:nvCxnSpPr>
            <p:cNvPr id="385" name="Google Shape;385;p3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386" name="Google Shape;386;p3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387" name="Google Shape;387;p31"/>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388" name="Google Shape;388;p31"/>
          <p:cNvSpPr txBox="1"/>
          <p:nvPr/>
        </p:nvSpPr>
        <p:spPr>
          <a:xfrm>
            <a:off x="92869" y="1340768"/>
            <a:ext cx="8958262" cy="2184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1800"/>
              <a:buFont typeface="Times New Roman"/>
              <a:buChar char="•"/>
            </a:pPr>
            <a:r>
              <a:rPr lang="en-GB" sz="1800" u="sng">
                <a:solidFill>
                  <a:schemeClr val="dk1"/>
                </a:solidFill>
                <a:latin typeface="Cambria"/>
                <a:ea typeface="Cambria"/>
                <a:cs typeface="Cambria"/>
                <a:sym typeface="Cambria"/>
              </a:rPr>
              <a:t>Remarques</a:t>
            </a:r>
            <a:r>
              <a:rPr lang="en-GB" sz="1800">
                <a:solidFill>
                  <a:schemeClr val="dk1"/>
                </a:solidFill>
                <a:latin typeface="Cambria"/>
                <a:ea typeface="Cambria"/>
                <a:cs typeface="Cambria"/>
                <a:sym typeface="Cambria"/>
              </a:rPr>
              <a:t>:</a:t>
            </a:r>
            <a:endParaRPr/>
          </a:p>
          <a:p>
            <a:pPr marL="742950" marR="0" lvl="1" indent="-285750"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L'entité </a:t>
            </a:r>
            <a:r>
              <a:rPr lang="en-GB" sz="1600" b="0" i="1" u="none" strike="noStrike" cap="none">
                <a:solidFill>
                  <a:schemeClr val="dk1"/>
                </a:solidFill>
                <a:latin typeface="Cambria"/>
                <a:ea typeface="Cambria"/>
                <a:cs typeface="Cambria"/>
                <a:sym typeface="Cambria"/>
              </a:rPr>
              <a:t>Facture</a:t>
            </a:r>
            <a:r>
              <a:rPr lang="en-GB" sz="1600" b="0" i="0" u="none" strike="noStrike" cap="none">
                <a:solidFill>
                  <a:schemeClr val="dk1"/>
                </a:solidFill>
                <a:latin typeface="Cambria"/>
                <a:ea typeface="Cambria"/>
                <a:cs typeface="Cambria"/>
                <a:sym typeface="Cambria"/>
              </a:rPr>
              <a:t> ne contient plus la propriété </a:t>
            </a:r>
            <a:r>
              <a:rPr lang="en-GB" sz="1600" b="0" i="1" u="none" strike="noStrike" cap="none">
                <a:solidFill>
                  <a:schemeClr val="dk1"/>
                </a:solidFill>
                <a:latin typeface="Cambria"/>
                <a:ea typeface="Cambria"/>
                <a:cs typeface="Cambria"/>
                <a:sym typeface="Cambria"/>
              </a:rPr>
              <a:t>Montant</a:t>
            </a:r>
            <a:r>
              <a:rPr lang="en-GB" sz="1600" b="0" i="0" u="none" strike="noStrike" cap="none">
                <a:solidFill>
                  <a:schemeClr val="dk1"/>
                </a:solidFill>
                <a:latin typeface="Cambria"/>
                <a:ea typeface="Cambria"/>
                <a:cs typeface="Cambria"/>
                <a:sym typeface="Cambria"/>
              </a:rPr>
              <a:t>. Il existe une règle générale de conception qui dit:</a:t>
            </a:r>
            <a:endParaRPr sz="1600" b="1" i="0" u="none" strike="noStrike" cap="none">
              <a:solidFill>
                <a:schemeClr val="dk1"/>
              </a:solidFill>
              <a:latin typeface="Cambria"/>
              <a:ea typeface="Cambria"/>
              <a:cs typeface="Cambria"/>
              <a:sym typeface="Cambria"/>
            </a:endParaRPr>
          </a:p>
          <a:p>
            <a:pPr marL="342900" marR="0" lvl="0" indent="-342900" algn="l" rtl="0">
              <a:spcBef>
                <a:spcPts val="360"/>
              </a:spcBef>
              <a:spcAft>
                <a:spcPts val="0"/>
              </a:spcAft>
              <a:buClr>
                <a:srgbClr val="000000"/>
              </a:buClr>
              <a:buSzPts val="1800"/>
              <a:buFont typeface="Times New Roman"/>
              <a:buChar char="•"/>
            </a:pPr>
            <a:r>
              <a:rPr lang="en-GB" sz="1800">
                <a:solidFill>
                  <a:schemeClr val="dk1"/>
                </a:solidFill>
                <a:latin typeface="Cambria"/>
                <a:ea typeface="Cambria"/>
                <a:cs typeface="Cambria"/>
                <a:sym typeface="Cambria"/>
              </a:rPr>
              <a:t>  Aucune propriété qui peut être calculée à partir d'autres propriétés existantes, ne devra être stockée dans le MCD.</a:t>
            </a:r>
            <a:endParaRPr/>
          </a:p>
          <a:p>
            <a:pPr marL="742950" marR="0" lvl="1" indent="-285750" algn="l" rtl="0">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Pour la même raison, on n'a pas besoin de modéliser explicitement le prix à payer pour l'achat d'une quantité d'articles donnés. Le prix pour chaque article figurant sur la facture peut être calculé à partir du prix unitaire et de la quantité</a:t>
            </a:r>
            <a:endParaRPr sz="1600" b="0" i="0" u="none" strike="noStrike" cap="none">
              <a:solidFill>
                <a:schemeClr val="dk1"/>
              </a:solidFill>
              <a:latin typeface="Cambria"/>
              <a:ea typeface="Cambria"/>
              <a:cs typeface="Cambria"/>
              <a:sym typeface="Cambria"/>
            </a:endParaRPr>
          </a:p>
        </p:txBody>
      </p:sp>
      <p:pic>
        <p:nvPicPr>
          <p:cNvPr id="389" name="Google Shape;389;p31" descr="Kaaf2"/>
          <p:cNvPicPr preferRelativeResize="0"/>
          <p:nvPr/>
        </p:nvPicPr>
        <p:blipFill rotWithShape="1">
          <a:blip r:embed="rId3">
            <a:alphaModFix/>
          </a:blip>
          <a:srcRect/>
          <a:stretch/>
        </p:blipFill>
        <p:spPr>
          <a:xfrm>
            <a:off x="777960" y="3789040"/>
            <a:ext cx="7577138" cy="29523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a:t>
            </a:fld>
            <a:endParaRPr/>
          </a:p>
        </p:txBody>
      </p:sp>
      <p:grpSp>
        <p:nvGrpSpPr>
          <p:cNvPr id="101" name="Google Shape;101;p14"/>
          <p:cNvGrpSpPr/>
          <p:nvPr/>
        </p:nvGrpSpPr>
        <p:grpSpPr>
          <a:xfrm>
            <a:off x="395536" y="1304465"/>
            <a:ext cx="8352928" cy="144016"/>
            <a:chOff x="395536" y="1196752"/>
            <a:chExt cx="8352928" cy="144016"/>
          </a:xfrm>
        </p:grpSpPr>
        <p:cxnSp>
          <p:nvCxnSpPr>
            <p:cNvPr id="102" name="Google Shape;102;p1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3" name="Google Shape;103;p1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4" name="Google Shape;104;p14"/>
          <p:cNvSpPr txBox="1"/>
          <p:nvPr/>
        </p:nvSpPr>
        <p:spPr>
          <a:xfrm>
            <a:off x="683568" y="404664"/>
            <a:ext cx="273630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i="0" u="none" strike="noStrike" cap="none">
                <a:solidFill>
                  <a:srgbClr val="FF0000"/>
                </a:solidFill>
                <a:latin typeface="Arial"/>
                <a:ea typeface="Arial"/>
                <a:cs typeface="Arial"/>
                <a:sym typeface="Arial"/>
              </a:rPr>
              <a:t>Plan</a:t>
            </a:r>
            <a:endParaRPr sz="4800" b="1">
              <a:solidFill>
                <a:srgbClr val="FF0000"/>
              </a:solidFill>
              <a:latin typeface="Arial"/>
              <a:ea typeface="Arial"/>
              <a:cs typeface="Arial"/>
              <a:sym typeface="Arial"/>
            </a:endParaRPr>
          </a:p>
        </p:txBody>
      </p:sp>
      <p:sp>
        <p:nvSpPr>
          <p:cNvPr id="105" name="Google Shape;105;p14"/>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b="0" u="none">
              <a:solidFill>
                <a:schemeClr val="dk1"/>
              </a:solidFill>
              <a:latin typeface="Calibri"/>
              <a:ea typeface="Calibri"/>
              <a:cs typeface="Calibri"/>
              <a:sym typeface="Calibri"/>
            </a:endParaRPr>
          </a:p>
        </p:txBody>
      </p:sp>
      <p:sp>
        <p:nvSpPr>
          <p:cNvPr id="106" name="Google Shape;106;p14"/>
          <p:cNvSpPr txBox="1"/>
          <p:nvPr/>
        </p:nvSpPr>
        <p:spPr>
          <a:xfrm>
            <a:off x="539552" y="1661619"/>
            <a:ext cx="7848872" cy="44319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2060"/>
              </a:buClr>
              <a:buSzPts val="2400"/>
              <a:buFont typeface="Arial"/>
              <a:buChar char="•"/>
            </a:pPr>
            <a:r>
              <a:rPr lang="en-GB" sz="2400" b="1">
                <a:solidFill>
                  <a:srgbClr val="002060"/>
                </a:solidFill>
                <a:latin typeface="Cambria"/>
                <a:ea typeface="Cambria"/>
                <a:cs typeface="Cambria"/>
                <a:sym typeface="Cambria"/>
              </a:rPr>
              <a:t>Généralités</a:t>
            </a:r>
            <a:endParaRPr sz="2400" b="1">
              <a:solidFill>
                <a:srgbClr val="002060"/>
              </a:solidFill>
              <a:latin typeface="Cambria"/>
              <a:ea typeface="Cambria"/>
              <a:cs typeface="Cambria"/>
              <a:sym typeface="Cambria"/>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Définitions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Propriétés des SGBD</a:t>
            </a:r>
            <a:endParaRPr sz="1800" b="0" i="0" u="none" strike="noStrike" cap="none">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rgbClr val="002060"/>
              </a:buClr>
              <a:buSzPts val="2000"/>
              <a:buFont typeface="Arial"/>
              <a:buChar char="•"/>
            </a:pPr>
            <a:r>
              <a:rPr lang="en-GB" sz="2000" b="1">
                <a:solidFill>
                  <a:srgbClr val="002060"/>
                </a:solidFill>
                <a:latin typeface="Cambria"/>
                <a:ea typeface="Cambria"/>
                <a:cs typeface="Cambria"/>
                <a:sym typeface="Cambria"/>
              </a:rPr>
              <a:t>Modélisation</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Le Modèle Conceptuel de Données (MCD)</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Le Modèle Relationnel ou Logique de Données (MLD)</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Passage du MCD au Modèle Relationnel</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Normalisation</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Le Modèle Physique de Données (MPD)	 </a:t>
            </a:r>
            <a:endParaRPr sz="1800" b="0" i="0" u="none" strike="noStrike" cap="none">
              <a:solidFill>
                <a:schemeClr val="dk1"/>
              </a:solidFill>
              <a:latin typeface="Cambria"/>
              <a:ea typeface="Cambria"/>
              <a:cs typeface="Cambria"/>
              <a:sym typeface="Cambria"/>
            </a:endParaRPr>
          </a:p>
          <a:p>
            <a:pPr marL="914400" marR="0" lvl="2" indent="0" algn="l" rtl="0">
              <a:lnSpc>
                <a:spcPct val="150000"/>
              </a:lnSpc>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2"/>
          <p:cNvGrpSpPr/>
          <p:nvPr/>
        </p:nvGrpSpPr>
        <p:grpSpPr>
          <a:xfrm>
            <a:off x="395536" y="1124744"/>
            <a:ext cx="8352928" cy="144016"/>
            <a:chOff x="395536" y="1196752"/>
            <a:chExt cx="8352928" cy="144016"/>
          </a:xfrm>
        </p:grpSpPr>
        <p:cxnSp>
          <p:nvCxnSpPr>
            <p:cNvPr id="397" name="Google Shape;397;p3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398" name="Google Shape;398;p3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399" name="Google Shape;399;p32"/>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400" name="Google Shape;400;p32"/>
          <p:cNvSpPr txBox="1"/>
          <p:nvPr/>
        </p:nvSpPr>
        <p:spPr>
          <a:xfrm>
            <a:off x="55563" y="1307005"/>
            <a:ext cx="9088437" cy="2516188"/>
          </a:xfrm>
          <a:prstGeom prst="rect">
            <a:avLst/>
          </a:prstGeom>
          <a:noFill/>
          <a:ln>
            <a:noFill/>
          </a:ln>
        </p:spPr>
        <p:txBody>
          <a:bodyPr spcFirstLastPara="1" wrap="square" lIns="91425" tIns="45700" rIns="91425" bIns="45700" anchor="t" anchorCtr="0">
            <a:noAutofit/>
          </a:bodyPr>
          <a:lstStyle/>
          <a:p>
            <a:pPr marL="609600" marR="0" lvl="0" indent="-609600" algn="l" rtl="0">
              <a:lnSpc>
                <a:spcPct val="80000"/>
              </a:lnSpc>
              <a:spcBef>
                <a:spcPts val="0"/>
              </a:spcBef>
              <a:spcAft>
                <a:spcPts val="0"/>
              </a:spcAft>
              <a:buClr>
                <a:srgbClr val="000000"/>
              </a:buClr>
              <a:buSzPts val="1600"/>
              <a:buFont typeface="Times New Roman"/>
              <a:buChar char="•"/>
            </a:pPr>
            <a:r>
              <a:rPr lang="en-GB" sz="1600">
                <a:solidFill>
                  <a:schemeClr val="dk1"/>
                </a:solidFill>
                <a:latin typeface="Cambria"/>
                <a:ea typeface="Cambria"/>
                <a:cs typeface="Cambria"/>
                <a:sym typeface="Cambria"/>
              </a:rPr>
              <a:t>Exemple  "Gestion d'école"</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sng" strike="noStrike" cap="none">
                <a:solidFill>
                  <a:schemeClr val="dk1"/>
                </a:solidFill>
                <a:latin typeface="Cambria"/>
                <a:ea typeface="Cambria"/>
                <a:cs typeface="Cambria"/>
                <a:sym typeface="Cambria"/>
              </a:rPr>
              <a:t>PARTIE 1</a:t>
            </a:r>
            <a:endParaRPr sz="1600" b="0" i="0" u="none" strike="noStrike" cap="none">
              <a:solidFill>
                <a:schemeClr val="dk1"/>
              </a:solidFill>
              <a:latin typeface="Cambria"/>
              <a:ea typeface="Cambria"/>
              <a:cs typeface="Cambria"/>
              <a:sym typeface="Cambria"/>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Dans une école, on veut informatiser le système d'information qui gère les classes.</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Elaborez un MCD sachant que:</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Un élève est caractérisé par son no. matricule, son nom et prénom, ainsi que sa date de naissance.</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Une classe est caractérisée par le nom de la classe et par une indication du cycle.</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Il faudra prévoir de connaître la fréquentation des classes des élèves sur plusieurs années consécutives. </a:t>
            </a:r>
            <a:endParaRPr/>
          </a:p>
          <a:p>
            <a:pPr marL="982663" marR="0" lvl="1" indent="-525463" algn="l" rtl="0">
              <a:lnSpc>
                <a:spcPct val="80000"/>
              </a:lnSpc>
              <a:spcBef>
                <a:spcPts val="320"/>
              </a:spcBef>
              <a:spcAft>
                <a:spcPts val="0"/>
              </a:spcAft>
              <a:buClr>
                <a:srgbClr val="000000"/>
              </a:buClr>
              <a:buSzPts val="1600"/>
              <a:buFont typeface="Times New Roman"/>
              <a:buChar char="–"/>
            </a:pPr>
            <a:r>
              <a:rPr lang="en-GB" sz="1600" b="0" i="0" u="none" strike="noStrike" cap="none">
                <a:solidFill>
                  <a:schemeClr val="dk1"/>
                </a:solidFill>
                <a:latin typeface="Cambria"/>
                <a:ea typeface="Cambria"/>
                <a:cs typeface="Cambria"/>
                <a:sym typeface="Cambria"/>
              </a:rPr>
              <a:t>Un élève enregistré dans le système fréquente au moins une classe au cours des années. </a:t>
            </a:r>
            <a:endParaRPr sz="1600" b="0" i="0" u="none" strike="noStrike" cap="none">
              <a:solidFill>
                <a:schemeClr val="dk1"/>
              </a:solidFill>
              <a:latin typeface="Cambria"/>
              <a:ea typeface="Cambria"/>
              <a:cs typeface="Cambria"/>
              <a:sym typeface="Cambria"/>
            </a:endParaRPr>
          </a:p>
        </p:txBody>
      </p:sp>
      <p:pic>
        <p:nvPicPr>
          <p:cNvPr id="401" name="Google Shape;401;p32"/>
          <p:cNvPicPr preferRelativeResize="0"/>
          <p:nvPr/>
        </p:nvPicPr>
        <p:blipFill rotWithShape="1">
          <a:blip r:embed="rId3">
            <a:alphaModFix/>
          </a:blip>
          <a:srcRect/>
          <a:stretch/>
        </p:blipFill>
        <p:spPr>
          <a:xfrm>
            <a:off x="856456" y="3793314"/>
            <a:ext cx="7431088" cy="257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8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Google Shape;408;p33"/>
          <p:cNvGrpSpPr/>
          <p:nvPr/>
        </p:nvGrpSpPr>
        <p:grpSpPr>
          <a:xfrm>
            <a:off x="395536" y="1124744"/>
            <a:ext cx="8352928" cy="144016"/>
            <a:chOff x="395536" y="1196752"/>
            <a:chExt cx="8352928" cy="144016"/>
          </a:xfrm>
        </p:grpSpPr>
        <p:cxnSp>
          <p:nvCxnSpPr>
            <p:cNvPr id="409" name="Google Shape;409;p3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10" name="Google Shape;410;p3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11" name="Google Shape;411;p33"/>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sp>
        <p:nvSpPr>
          <p:cNvPr id="412" name="Google Shape;412;p33"/>
          <p:cNvSpPr txBox="1"/>
          <p:nvPr/>
        </p:nvSpPr>
        <p:spPr>
          <a:xfrm>
            <a:off x="251520" y="1412776"/>
            <a:ext cx="8280920" cy="516731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1600"/>
              <a:buFont typeface="Times New Roman"/>
              <a:buChar char="•"/>
            </a:pPr>
            <a:r>
              <a:rPr lang="en-GB" sz="1600" u="sng">
                <a:solidFill>
                  <a:schemeClr val="dk1"/>
                </a:solidFill>
                <a:latin typeface="Cambria"/>
                <a:ea typeface="Cambria"/>
                <a:cs typeface="Cambria"/>
                <a:sym typeface="Cambria"/>
              </a:rPr>
              <a:t>PARTIE 2</a:t>
            </a:r>
            <a:endParaRPr sz="1600">
              <a:solidFill>
                <a:schemeClr val="dk1"/>
              </a:solidFill>
              <a:latin typeface="Cambria"/>
              <a:ea typeface="Cambria"/>
              <a:cs typeface="Cambria"/>
              <a:sym typeface="Cambria"/>
            </a:endParaRPr>
          </a:p>
          <a:p>
            <a:pPr marL="342900" marR="0" lvl="0" indent="-342900" algn="l" rtl="0">
              <a:spcBef>
                <a:spcPts val="360"/>
              </a:spcBef>
              <a:spcAft>
                <a:spcPts val="0"/>
              </a:spcAft>
              <a:buClr>
                <a:srgbClr val="000000"/>
              </a:buClr>
              <a:buSzPts val="1800"/>
              <a:buFont typeface="Times New Roman"/>
              <a:buChar char="•"/>
            </a:pPr>
            <a:r>
              <a:rPr lang="en-GB" sz="1800">
                <a:solidFill>
                  <a:schemeClr val="dk1"/>
                </a:solidFill>
                <a:latin typeface="Cambria"/>
                <a:ea typeface="Cambria"/>
                <a:cs typeface="Cambria"/>
                <a:sym typeface="Cambria"/>
              </a:rPr>
              <a:t>Il s'agit maintenant de concevoir une extension au MCD précédent qui permet de représenter la situation suivante:</a:t>
            </a:r>
            <a:endParaRPr/>
          </a:p>
          <a:p>
            <a:pPr marL="342900" marR="0" lvl="0" indent="-228600" algn="l" rtl="0">
              <a:spcBef>
                <a:spcPts val="360"/>
              </a:spcBef>
              <a:spcAft>
                <a:spcPts val="0"/>
              </a:spcAft>
              <a:buClr>
                <a:srgbClr val="000000"/>
              </a:buClr>
              <a:buSzPts val="1800"/>
              <a:buFont typeface="Times New Roman"/>
              <a:buNone/>
            </a:pPr>
            <a:endParaRPr sz="1800">
              <a:solidFill>
                <a:schemeClr val="dk1"/>
              </a:solidFill>
              <a:latin typeface="Cambria"/>
              <a:ea typeface="Cambria"/>
              <a:cs typeface="Cambria"/>
              <a:sym typeface="Cambria"/>
            </a:endParaRPr>
          </a:p>
          <a:p>
            <a:pPr marL="342900" marR="0" lvl="0" indent="-342900" algn="l" rtl="0">
              <a:spcBef>
                <a:spcPts val="360"/>
              </a:spcBef>
              <a:spcAft>
                <a:spcPts val="0"/>
              </a:spcAft>
              <a:buClr>
                <a:srgbClr val="000000"/>
              </a:buClr>
              <a:buSzPts val="1800"/>
              <a:buFont typeface="Times New Roman"/>
              <a:buChar char="•"/>
            </a:pPr>
            <a:r>
              <a:rPr lang="en-GB" sz="1800">
                <a:solidFill>
                  <a:schemeClr val="dk1"/>
                </a:solidFill>
                <a:latin typeface="Cambria"/>
                <a:ea typeface="Cambria"/>
                <a:cs typeface="Cambria"/>
                <a:sym typeface="Cambria"/>
              </a:rPr>
              <a:t>La direction de l'école désire également saisir tous les professeurs dans le système d'information. Un professeur est caractérisé par un code interne </a:t>
            </a:r>
            <a:r>
              <a:rPr lang="en-GB" sz="1800" u="sng">
                <a:solidFill>
                  <a:schemeClr val="dk1"/>
                </a:solidFill>
                <a:latin typeface="Cambria"/>
                <a:ea typeface="Cambria"/>
                <a:cs typeface="Cambria"/>
                <a:sym typeface="Cambria"/>
              </a:rPr>
              <a:t>unique</a:t>
            </a:r>
            <a:r>
              <a:rPr lang="en-GB" sz="1800">
                <a:solidFill>
                  <a:schemeClr val="dk1"/>
                </a:solidFill>
                <a:latin typeface="Cambria"/>
                <a:ea typeface="Cambria"/>
                <a:cs typeface="Cambria"/>
                <a:sym typeface="Cambria"/>
              </a:rPr>
              <a:t> , son nom et prénom et la matière qu'il enseigne. Nous supposons que chaque professeur enseigne une seule matière.</a:t>
            </a:r>
            <a:endParaRPr/>
          </a:p>
          <a:p>
            <a:pPr marL="342900" marR="0" lvl="0" indent="-228600" algn="l" rtl="0">
              <a:spcBef>
                <a:spcPts val="360"/>
              </a:spcBef>
              <a:spcAft>
                <a:spcPts val="0"/>
              </a:spcAft>
              <a:buClr>
                <a:srgbClr val="000000"/>
              </a:buClr>
              <a:buSzPts val="1800"/>
              <a:buFont typeface="Times New Roman"/>
              <a:buNone/>
            </a:pPr>
            <a:endParaRPr sz="1800">
              <a:solidFill>
                <a:schemeClr val="dk1"/>
              </a:solidFill>
              <a:latin typeface="Cambria"/>
              <a:ea typeface="Cambria"/>
              <a:cs typeface="Cambria"/>
              <a:sym typeface="Cambria"/>
            </a:endParaRPr>
          </a:p>
          <a:p>
            <a:pPr marL="342900" marR="0" lvl="0" indent="-342900" algn="l" rtl="0">
              <a:spcBef>
                <a:spcPts val="360"/>
              </a:spcBef>
              <a:spcAft>
                <a:spcPts val="0"/>
              </a:spcAft>
              <a:buClr>
                <a:srgbClr val="000000"/>
              </a:buClr>
              <a:buSzPts val="1800"/>
              <a:buFont typeface="Times New Roman"/>
              <a:buChar char="•"/>
            </a:pPr>
            <a:r>
              <a:rPr lang="en-GB" sz="1800">
                <a:solidFill>
                  <a:schemeClr val="dk1"/>
                </a:solidFill>
                <a:latin typeface="Cambria"/>
                <a:ea typeface="Cambria"/>
                <a:cs typeface="Cambria"/>
                <a:sym typeface="Cambria"/>
              </a:rPr>
              <a:t>Modélisez le fait que chaque classe est enseignée chaque année par un ou plusieurs enseignants. Un enseignant peut bien sûr donner des cours dans plusieurs classes, mais peut également ne pas donner des cours pendant une ou plusieurs années.</a:t>
            </a:r>
            <a:endParaRPr sz="1800">
              <a:solidFill>
                <a:schemeClr val="dk1"/>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34"/>
          <p:cNvGrpSpPr/>
          <p:nvPr/>
        </p:nvGrpSpPr>
        <p:grpSpPr>
          <a:xfrm>
            <a:off x="395536" y="1124744"/>
            <a:ext cx="8352928" cy="144016"/>
            <a:chOff x="395536" y="1196752"/>
            <a:chExt cx="8352928" cy="144016"/>
          </a:xfrm>
        </p:grpSpPr>
        <p:cxnSp>
          <p:nvCxnSpPr>
            <p:cNvPr id="420" name="Google Shape;420;p3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21" name="Google Shape;421;p3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22" name="Google Shape;422;p34"/>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MCD cas réel</a:t>
            </a:r>
            <a:endParaRPr sz="4400" b="1">
              <a:solidFill>
                <a:srgbClr val="FF0000"/>
              </a:solidFill>
              <a:latin typeface="Calibri"/>
              <a:ea typeface="Calibri"/>
              <a:cs typeface="Calibri"/>
              <a:sym typeface="Calibri"/>
            </a:endParaRPr>
          </a:p>
        </p:txBody>
      </p:sp>
      <p:pic>
        <p:nvPicPr>
          <p:cNvPr id="423" name="Google Shape;423;p34" descr="mcdecol1"/>
          <p:cNvPicPr preferRelativeResize="0"/>
          <p:nvPr/>
        </p:nvPicPr>
        <p:blipFill rotWithShape="1">
          <a:blip r:embed="rId3">
            <a:alphaModFix/>
          </a:blip>
          <a:srcRect/>
          <a:stretch/>
        </p:blipFill>
        <p:spPr>
          <a:xfrm>
            <a:off x="426515" y="1700808"/>
            <a:ext cx="7962379" cy="41764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8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30" name="Google Shape;430;p35"/>
          <p:cNvGrpSpPr/>
          <p:nvPr/>
        </p:nvGrpSpPr>
        <p:grpSpPr>
          <a:xfrm>
            <a:off x="395536" y="1124744"/>
            <a:ext cx="8352928" cy="144016"/>
            <a:chOff x="395536" y="1196752"/>
            <a:chExt cx="8352928" cy="144016"/>
          </a:xfrm>
        </p:grpSpPr>
        <p:cxnSp>
          <p:nvCxnSpPr>
            <p:cNvPr id="431" name="Google Shape;431;p3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32" name="Google Shape;432;p3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33" name="Google Shape;433;p35"/>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Exercices</a:t>
            </a:r>
            <a:endParaRPr sz="4400" b="1">
              <a:solidFill>
                <a:srgbClr val="FF0000"/>
              </a:solidFill>
              <a:latin typeface="Calibri"/>
              <a:ea typeface="Calibri"/>
              <a:cs typeface="Calibri"/>
              <a:sym typeface="Calibri"/>
            </a:endParaRPr>
          </a:p>
        </p:txBody>
      </p:sp>
      <p:sp>
        <p:nvSpPr>
          <p:cNvPr id="434" name="Google Shape;434;p35"/>
          <p:cNvSpPr txBox="1"/>
          <p:nvPr/>
        </p:nvSpPr>
        <p:spPr>
          <a:xfrm>
            <a:off x="251521" y="1270039"/>
            <a:ext cx="8496944" cy="5168900"/>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Exercice 1</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Un magasin de sport a besoin de stocker ses informations principales dans une base de données. Il s'agit de stocker toutes les informations relatives à ses produits, ses clients et ses fournisseurs. Il souhaite que l'organisation soit facilitée par le regroupement des produits en différentes catégories. Et il souhaite à partir de là pouvoir facilement consulter ses stocks, la liste de ses meilleurs clients, le top 10 de ses produits vendus.</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Créer le MCD correspondant. </a:t>
            </a:r>
            <a:endParaRPr sz="1800">
              <a:solidFill>
                <a:schemeClr val="dk1"/>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36"/>
          <p:cNvGrpSpPr/>
          <p:nvPr/>
        </p:nvGrpSpPr>
        <p:grpSpPr>
          <a:xfrm>
            <a:off x="395536" y="1124744"/>
            <a:ext cx="8352928" cy="144016"/>
            <a:chOff x="395536" y="1196752"/>
            <a:chExt cx="8352928" cy="144016"/>
          </a:xfrm>
        </p:grpSpPr>
        <p:cxnSp>
          <p:nvCxnSpPr>
            <p:cNvPr id="442" name="Google Shape;442;p3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43" name="Google Shape;443;p3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44" name="Google Shape;444;p36"/>
          <p:cNvSpPr txBox="1"/>
          <p:nvPr/>
        </p:nvSpPr>
        <p:spPr>
          <a:xfrm>
            <a:off x="683568"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Exercices</a:t>
            </a:r>
            <a:endParaRPr sz="4400" b="1">
              <a:solidFill>
                <a:srgbClr val="FF0000"/>
              </a:solidFill>
              <a:latin typeface="Calibri"/>
              <a:ea typeface="Calibri"/>
              <a:cs typeface="Calibri"/>
              <a:sym typeface="Calibri"/>
            </a:endParaRPr>
          </a:p>
        </p:txBody>
      </p:sp>
      <p:sp>
        <p:nvSpPr>
          <p:cNvPr id="445" name="Google Shape;445;p36"/>
          <p:cNvSpPr txBox="1"/>
          <p:nvPr/>
        </p:nvSpPr>
        <p:spPr>
          <a:xfrm>
            <a:off x="323529" y="1603375"/>
            <a:ext cx="8568952" cy="3625825"/>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Exercice 2</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Une agence immobilière a besoin d'une base de données pour gérer ses locations. Il faut entre autres qu'elle soit capable de cibler les logements pouvant convenir à un client donné. Elle souhaite également pouvoir facilement dresser la facture d'un client donné, savoir ce qu'elle doit verser à un propriétaire donné, ou calculer les primes de ses agents.</a:t>
            </a:r>
            <a:br>
              <a:rPr lang="en-GB" sz="1800">
                <a:solidFill>
                  <a:schemeClr val="dk1"/>
                </a:solidFill>
                <a:latin typeface="Cambria"/>
                <a:ea typeface="Cambria"/>
                <a:cs typeface="Cambria"/>
                <a:sym typeface="Cambria"/>
              </a:rPr>
            </a:br>
            <a:r>
              <a:rPr lang="en-GB" sz="1800">
                <a:solidFill>
                  <a:schemeClr val="dk1"/>
                </a:solidFill>
                <a:latin typeface="Cambria"/>
                <a:ea typeface="Cambria"/>
                <a:cs typeface="Cambria"/>
                <a:sym typeface="Cambria"/>
              </a:rPr>
              <a:t>Créer le MCD correspondant. </a:t>
            </a:r>
            <a:endParaRPr sz="1800">
              <a:solidFill>
                <a:schemeClr val="dk1"/>
              </a:solidFill>
              <a:latin typeface="Cambria"/>
              <a:ea typeface="Cambria"/>
              <a:cs typeface="Cambria"/>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grpSp>
        <p:nvGrpSpPr>
          <p:cNvPr id="453" name="Google Shape;453;p37"/>
          <p:cNvGrpSpPr/>
          <p:nvPr/>
        </p:nvGrpSpPr>
        <p:grpSpPr>
          <a:xfrm>
            <a:off x="395536" y="1052736"/>
            <a:ext cx="8352928" cy="144016"/>
            <a:chOff x="395536" y="1196752"/>
            <a:chExt cx="8352928" cy="144016"/>
          </a:xfrm>
        </p:grpSpPr>
        <p:cxnSp>
          <p:nvCxnSpPr>
            <p:cNvPr id="454" name="Google Shape;454;p3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55" name="Google Shape;455;p3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56" name="Google Shape;456;p37"/>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MLD</a:t>
            </a:r>
            <a:endParaRPr sz="4400" b="1">
              <a:solidFill>
                <a:srgbClr val="FF0000"/>
              </a:solidFill>
              <a:latin typeface="Arial"/>
              <a:ea typeface="Arial"/>
              <a:cs typeface="Arial"/>
              <a:sym typeface="Arial"/>
            </a:endParaRPr>
          </a:p>
        </p:txBody>
      </p:sp>
      <p:sp>
        <p:nvSpPr>
          <p:cNvPr id="457" name="Google Shape;457;p37"/>
          <p:cNvSpPr/>
          <p:nvPr/>
        </p:nvSpPr>
        <p:spPr>
          <a:xfrm>
            <a:off x="251520" y="1268760"/>
            <a:ext cx="849694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5400" b="1" cap="none">
                <a:solidFill>
                  <a:srgbClr val="5F497A"/>
                </a:solidFill>
                <a:latin typeface="Calibri"/>
                <a:ea typeface="Calibri"/>
                <a:cs typeface="Calibri"/>
                <a:sym typeface="Calibri"/>
              </a:rPr>
              <a:t>CHAPITRE II : MLD</a:t>
            </a: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4800" b="1" cap="none">
                <a:solidFill>
                  <a:srgbClr val="5F497A"/>
                </a:solidFill>
                <a:latin typeface="Calibri"/>
                <a:ea typeface="Calibri"/>
                <a:cs typeface="Calibri"/>
                <a:sym typeface="Calibri"/>
              </a:rPr>
              <a:t> </a:t>
            </a:r>
            <a:endParaRPr/>
          </a:p>
          <a:p>
            <a:pPr marL="0" marR="0" lvl="0" indent="0" algn="ctr" rtl="0">
              <a:spcBef>
                <a:spcPts val="0"/>
              </a:spcBef>
              <a:spcAft>
                <a:spcPts val="0"/>
              </a:spcAft>
              <a:buNone/>
            </a:pPr>
            <a:r>
              <a:rPr lang="en-GB" sz="4400" b="1" cap="none">
                <a:solidFill>
                  <a:srgbClr val="5F497A"/>
                </a:solidFill>
                <a:latin typeface="Calibri"/>
                <a:ea typeface="Calibri"/>
                <a:cs typeface="Calibri"/>
                <a:sym typeface="Calibri"/>
              </a:rPr>
              <a:t>MODELE LOGIQUE DE DONNEE</a:t>
            </a:r>
            <a:endParaRPr sz="4400" b="1" cap="none">
              <a:solidFill>
                <a:srgbClr val="5F497A"/>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p38"/>
          <p:cNvGrpSpPr/>
          <p:nvPr/>
        </p:nvGrpSpPr>
        <p:grpSpPr>
          <a:xfrm>
            <a:off x="395536" y="1124744"/>
            <a:ext cx="8352928" cy="144016"/>
            <a:chOff x="395536" y="1196752"/>
            <a:chExt cx="8352928" cy="144016"/>
          </a:xfrm>
        </p:grpSpPr>
        <p:cxnSp>
          <p:nvCxnSpPr>
            <p:cNvPr id="465" name="Google Shape;465;p3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66" name="Google Shape;466;p3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67" name="Google Shape;467;p38"/>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Modèle relationnel (MR)</a:t>
            </a:r>
            <a:endParaRPr sz="4400" b="1">
              <a:solidFill>
                <a:srgbClr val="FF0000"/>
              </a:solidFill>
              <a:latin typeface="Calibri"/>
              <a:ea typeface="Calibri"/>
              <a:cs typeface="Calibri"/>
              <a:sym typeface="Calibri"/>
            </a:endParaRPr>
          </a:p>
        </p:txBody>
      </p:sp>
      <p:sp>
        <p:nvSpPr>
          <p:cNvPr id="468" name="Google Shape;468;p38"/>
          <p:cNvSpPr txBox="1"/>
          <p:nvPr/>
        </p:nvSpPr>
        <p:spPr>
          <a:xfrm>
            <a:off x="323529" y="1603375"/>
            <a:ext cx="8568952" cy="3193777"/>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Le modèle logique relationnel</a:t>
            </a:r>
            <a:endParaRPr sz="1800" b="1">
              <a:solidFill>
                <a:schemeClr val="dk1"/>
              </a:solidFill>
              <a:latin typeface="Cambria"/>
              <a:ea typeface="Cambria"/>
              <a:cs typeface="Cambria"/>
              <a:sym typeface="Cambria"/>
            </a:endParaRPr>
          </a:p>
          <a:p>
            <a:pPr marL="0" marR="0" lvl="0" indent="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Le modèle logique relationnel des données consiste à décrire la structure de données utiliée. Il s’agit donc de préciser la structure des données selon un modèle relationnel où les données sont enregistrées dans des tableaux (</a:t>
            </a:r>
            <a:r>
              <a:rPr lang="en-GB" sz="1800" b="1">
                <a:solidFill>
                  <a:schemeClr val="dk1"/>
                </a:solidFill>
                <a:latin typeface="Cambria"/>
                <a:ea typeface="Cambria"/>
                <a:cs typeface="Cambria"/>
                <a:sym typeface="Cambria"/>
              </a:rPr>
              <a:t>TABLES</a:t>
            </a:r>
            <a:r>
              <a:rPr lang="en-GB" sz="1800">
                <a:solidFill>
                  <a:schemeClr val="dk1"/>
                </a:solidFill>
                <a:latin typeface="Cambria"/>
                <a:ea typeface="Cambria"/>
                <a:cs typeface="Cambria"/>
                <a:sym typeface="Cambria"/>
              </a:rPr>
              <a:t>) à deux dimensions (lignes et colonnes).</a:t>
            </a:r>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Les colonnes décrivent les champs en commun</a:t>
            </a:r>
            <a:endParaRPr sz="1800" b="0" i="0" u="none" strike="noStrike" cap="none">
              <a:solidFill>
                <a:schemeClr val="dk1"/>
              </a:solidFill>
              <a:latin typeface="Cambria"/>
              <a:ea typeface="Cambria"/>
              <a:cs typeface="Cambria"/>
              <a:sym typeface="Cambria"/>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Les lignes contiennent les valeurs de ces champs pour chaque enregistrement.</a:t>
            </a:r>
            <a:endParaRPr/>
          </a:p>
        </p:txBody>
      </p:sp>
      <p:pic>
        <p:nvPicPr>
          <p:cNvPr id="469" name="Google Shape;469;p38"/>
          <p:cNvPicPr preferRelativeResize="0"/>
          <p:nvPr/>
        </p:nvPicPr>
        <p:blipFill rotWithShape="1">
          <a:blip r:embed="rId3">
            <a:alphaModFix/>
          </a:blip>
          <a:srcRect/>
          <a:stretch/>
        </p:blipFill>
        <p:spPr>
          <a:xfrm>
            <a:off x="1072767" y="4787349"/>
            <a:ext cx="6230219" cy="18100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pSp>
        <p:nvGrpSpPr>
          <p:cNvPr id="476" name="Google Shape;476;p39"/>
          <p:cNvGrpSpPr/>
          <p:nvPr/>
        </p:nvGrpSpPr>
        <p:grpSpPr>
          <a:xfrm>
            <a:off x="395536" y="1124744"/>
            <a:ext cx="8352928" cy="144016"/>
            <a:chOff x="395536" y="1196752"/>
            <a:chExt cx="8352928" cy="144016"/>
          </a:xfrm>
        </p:grpSpPr>
        <p:cxnSp>
          <p:nvCxnSpPr>
            <p:cNvPr id="477" name="Google Shape;477;p3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78" name="Google Shape;478;p3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79" name="Google Shape;479;p39"/>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Exemple</a:t>
            </a:r>
            <a:endParaRPr sz="4400" b="1">
              <a:solidFill>
                <a:srgbClr val="FF0000"/>
              </a:solidFill>
              <a:latin typeface="Calibri"/>
              <a:ea typeface="Calibri"/>
              <a:cs typeface="Calibri"/>
              <a:sym typeface="Calibri"/>
            </a:endParaRPr>
          </a:p>
        </p:txBody>
      </p:sp>
      <p:pic>
        <p:nvPicPr>
          <p:cNvPr id="480" name="Google Shape;480;p39"/>
          <p:cNvPicPr preferRelativeResize="0"/>
          <p:nvPr/>
        </p:nvPicPr>
        <p:blipFill rotWithShape="1">
          <a:blip r:embed="rId3">
            <a:alphaModFix/>
          </a:blip>
          <a:srcRect/>
          <a:stretch/>
        </p:blipFill>
        <p:spPr>
          <a:xfrm>
            <a:off x="4504182" y="1555502"/>
            <a:ext cx="4632325" cy="1441450"/>
          </a:xfrm>
          <a:prstGeom prst="rect">
            <a:avLst/>
          </a:prstGeom>
          <a:noFill/>
          <a:ln>
            <a:noFill/>
          </a:ln>
        </p:spPr>
      </p:pic>
      <p:pic>
        <p:nvPicPr>
          <p:cNvPr id="481" name="Google Shape;481;p39"/>
          <p:cNvPicPr preferRelativeResize="0"/>
          <p:nvPr/>
        </p:nvPicPr>
        <p:blipFill rotWithShape="1">
          <a:blip r:embed="rId4">
            <a:alphaModFix/>
          </a:blip>
          <a:srcRect/>
          <a:stretch/>
        </p:blipFill>
        <p:spPr>
          <a:xfrm>
            <a:off x="273494" y="1560265"/>
            <a:ext cx="3187700" cy="1196975"/>
          </a:xfrm>
          <a:prstGeom prst="rect">
            <a:avLst/>
          </a:prstGeom>
          <a:noFill/>
          <a:ln>
            <a:noFill/>
          </a:ln>
        </p:spPr>
      </p:pic>
      <p:pic>
        <p:nvPicPr>
          <p:cNvPr id="482" name="Google Shape;482;p39"/>
          <p:cNvPicPr preferRelativeResize="0"/>
          <p:nvPr/>
        </p:nvPicPr>
        <p:blipFill rotWithShape="1">
          <a:blip r:embed="rId5">
            <a:alphaModFix/>
          </a:blip>
          <a:srcRect/>
          <a:stretch/>
        </p:blipFill>
        <p:spPr>
          <a:xfrm>
            <a:off x="1789557" y="2924944"/>
            <a:ext cx="5799137" cy="1246188"/>
          </a:xfrm>
          <a:prstGeom prst="rect">
            <a:avLst/>
          </a:prstGeom>
          <a:noFill/>
          <a:ln>
            <a:noFill/>
          </a:ln>
        </p:spPr>
      </p:pic>
      <p:pic>
        <p:nvPicPr>
          <p:cNvPr id="483" name="Google Shape;483;p39"/>
          <p:cNvPicPr preferRelativeResize="0"/>
          <p:nvPr/>
        </p:nvPicPr>
        <p:blipFill rotWithShape="1">
          <a:blip r:embed="rId6">
            <a:alphaModFix/>
          </a:blip>
          <a:srcRect/>
          <a:stretch/>
        </p:blipFill>
        <p:spPr>
          <a:xfrm>
            <a:off x="1113282" y="4520952"/>
            <a:ext cx="7526337" cy="13700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90" name="Google Shape;490;p40"/>
          <p:cNvGrpSpPr/>
          <p:nvPr/>
        </p:nvGrpSpPr>
        <p:grpSpPr>
          <a:xfrm>
            <a:off x="395536" y="1124744"/>
            <a:ext cx="8352928" cy="144016"/>
            <a:chOff x="395536" y="1196752"/>
            <a:chExt cx="8352928" cy="144016"/>
          </a:xfrm>
        </p:grpSpPr>
        <p:cxnSp>
          <p:nvCxnSpPr>
            <p:cNvPr id="491" name="Google Shape;491;p4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492" name="Google Shape;492;p4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493" name="Google Shape;493;p40"/>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Domaines</a:t>
            </a:r>
            <a:endParaRPr sz="4400" b="1">
              <a:solidFill>
                <a:srgbClr val="FF0000"/>
              </a:solidFill>
              <a:latin typeface="Calibri"/>
              <a:ea typeface="Calibri"/>
              <a:cs typeface="Calibri"/>
              <a:sym typeface="Calibri"/>
            </a:endParaRPr>
          </a:p>
        </p:txBody>
      </p:sp>
      <p:sp>
        <p:nvSpPr>
          <p:cNvPr id="494" name="Google Shape;494;p40"/>
          <p:cNvSpPr txBox="1"/>
          <p:nvPr/>
        </p:nvSpPr>
        <p:spPr>
          <a:xfrm>
            <a:off x="395536" y="1484784"/>
            <a:ext cx="8352928" cy="521681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Ensemble de valeurs atomiques d’un certain type sémantique</a:t>
            </a:r>
            <a:endParaRPr/>
          </a:p>
          <a:p>
            <a:pPr marL="285750" marR="0" lvl="0" indent="-171450" algn="l" rtl="0">
              <a:lnSpc>
                <a:spcPct val="150000"/>
              </a:lnSpc>
              <a:spcBef>
                <a:spcPts val="0"/>
              </a:spcBef>
              <a:spcAft>
                <a:spcPts val="0"/>
              </a:spcAft>
              <a:buClr>
                <a:schemeClr val="dk1"/>
              </a:buClr>
              <a:buSzPts val="1800"/>
              <a:buFont typeface="Arial"/>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Ex.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NOM_VILLE = { Nice, Paris, Rome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les domaines sont les ensembles de valeurs possibles dans lesquels sont puisées les données</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deux ensembles peuvent avoir les mêmes valeurs bien que sémantiquement distincts</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Ex.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NUM_ELV = { 1, 2, … , 2000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NUM_ANNEE = { 1, 2, … , 2000 }</a:t>
            </a:r>
            <a:endParaRPr sz="1800">
              <a:solidFill>
                <a:schemeClr val="dk1"/>
              </a:solidFill>
              <a:latin typeface="Cambria"/>
              <a:ea typeface="Cambria"/>
              <a:cs typeface="Cambria"/>
              <a:sym typeface="Cambria"/>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Google Shape;501;p41"/>
          <p:cNvGrpSpPr/>
          <p:nvPr/>
        </p:nvGrpSpPr>
        <p:grpSpPr>
          <a:xfrm>
            <a:off x="395536" y="1124744"/>
            <a:ext cx="8352928" cy="144016"/>
            <a:chOff x="395536" y="1196752"/>
            <a:chExt cx="8352928" cy="144016"/>
          </a:xfrm>
        </p:grpSpPr>
        <p:cxnSp>
          <p:nvCxnSpPr>
            <p:cNvPr id="502" name="Google Shape;502;p4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03" name="Google Shape;503;p4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04" name="Google Shape;504;p41"/>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Attribut</a:t>
            </a:r>
            <a:endParaRPr sz="4400" b="1">
              <a:solidFill>
                <a:srgbClr val="FF0000"/>
              </a:solidFill>
              <a:latin typeface="Calibri"/>
              <a:ea typeface="Calibri"/>
              <a:cs typeface="Calibri"/>
              <a:sym typeface="Calibri"/>
            </a:endParaRPr>
          </a:p>
        </p:txBody>
      </p:sp>
      <p:sp>
        <p:nvSpPr>
          <p:cNvPr id="505" name="Google Shape;505;p41"/>
          <p:cNvSpPr txBox="1"/>
          <p:nvPr/>
        </p:nvSpPr>
        <p:spPr>
          <a:xfrm>
            <a:off x="215516" y="1441229"/>
            <a:ext cx="8712968" cy="4637088"/>
          </a:xfrm>
          <a:prstGeom prst="rect">
            <a:avLst/>
          </a:prstGeom>
          <a:noFill/>
          <a:ln>
            <a:noFill/>
          </a:ln>
        </p:spPr>
        <p:txBody>
          <a:bodyPr spcFirstLastPara="1" wrap="square" lIns="98275" tIns="49300" rIns="98275" bIns="49300" anchor="t" anchorCtr="0">
            <a:noAutofit/>
          </a:bodyPr>
          <a:lstStyle/>
          <a:p>
            <a:pPr marL="341313" marR="0" lvl="0" indent="-341313" algn="l" rtl="0">
              <a:lnSpc>
                <a:spcPct val="93000"/>
              </a:lnSpc>
              <a:spcBef>
                <a:spcPts val="0"/>
              </a:spcBef>
              <a:spcAft>
                <a:spcPts val="0"/>
              </a:spcAft>
              <a:buClr>
                <a:srgbClr val="063DE8"/>
              </a:buClr>
              <a:buSzPts val="900"/>
              <a:buFont typeface="Arial"/>
              <a:buChar char="●"/>
            </a:pPr>
            <a:r>
              <a:rPr lang="en-GB" sz="1800" b="1">
                <a:solidFill>
                  <a:srgbClr val="000000"/>
                </a:solidFill>
                <a:latin typeface="Cambria"/>
                <a:ea typeface="Cambria"/>
                <a:cs typeface="Cambria"/>
                <a:sym typeface="Cambria"/>
              </a:rPr>
              <a:t> Le produit cartésien D1x D2x  ... x Dn est   l'ensemble des tuples (n-uplets) :</a:t>
            </a:r>
            <a:endParaRPr/>
          </a:p>
          <a:p>
            <a:pPr marL="341313" marR="0" lvl="0" indent="-341313" algn="l" rtl="0">
              <a:spcBef>
                <a:spcPts val="700"/>
              </a:spcBef>
              <a:spcAft>
                <a:spcPts val="0"/>
              </a:spcAft>
              <a:buClr>
                <a:srgbClr val="063DE8"/>
              </a:buClr>
              <a:buSzPts val="900"/>
              <a:buFont typeface="Arial"/>
              <a:buNone/>
            </a:pPr>
            <a:r>
              <a:rPr lang="en-GB" sz="1800" b="1">
                <a:solidFill>
                  <a:srgbClr val="000000"/>
                </a:solidFill>
                <a:latin typeface="Cambria"/>
                <a:ea typeface="Cambria"/>
                <a:cs typeface="Cambria"/>
                <a:sym typeface="Cambria"/>
              </a:rPr>
              <a:t>   			&lt;V1,V2, …, Vn&gt; tel que Vi € Di  (appartenance)</a:t>
            </a:r>
            <a:endParaRPr sz="1800" b="1">
              <a:solidFill>
                <a:srgbClr val="000000"/>
              </a:solidFill>
              <a:latin typeface="Cambria"/>
              <a:ea typeface="Cambria"/>
              <a:cs typeface="Cambria"/>
              <a:sym typeface="Cambria"/>
            </a:endParaRPr>
          </a:p>
          <a:p>
            <a:pPr marL="341313" marR="0" lvl="0" indent="-341313" algn="l" rtl="0">
              <a:spcBef>
                <a:spcPts val="700"/>
              </a:spcBef>
              <a:spcAft>
                <a:spcPts val="0"/>
              </a:spcAft>
              <a:buClr>
                <a:srgbClr val="063DE8"/>
              </a:buClr>
              <a:buSzPts val="900"/>
              <a:buFont typeface="Arial"/>
              <a:buNone/>
            </a:pPr>
            <a:endParaRPr sz="1800" b="1">
              <a:solidFill>
                <a:srgbClr val="000000"/>
              </a:solidFill>
              <a:latin typeface="Cambria"/>
              <a:ea typeface="Cambria"/>
              <a:cs typeface="Cambria"/>
              <a:sym typeface="Cambria"/>
            </a:endParaRPr>
          </a:p>
          <a:p>
            <a:pPr marL="341313" marR="0" lvl="0" indent="-341313" algn="l" rtl="0">
              <a:spcBef>
                <a:spcPts val="700"/>
              </a:spcBef>
              <a:spcAft>
                <a:spcPts val="0"/>
              </a:spcAft>
              <a:buClr>
                <a:srgbClr val="063DE8"/>
              </a:buClr>
              <a:buSzPts val="900"/>
              <a:buFont typeface="Arial"/>
              <a:buChar char="●"/>
            </a:pPr>
            <a:r>
              <a:rPr lang="en-GB" sz="1800" b="1">
                <a:solidFill>
                  <a:srgbClr val="000000"/>
                </a:solidFill>
                <a:latin typeface="Cambria"/>
                <a:ea typeface="Cambria"/>
                <a:cs typeface="Cambria"/>
                <a:sym typeface="Cambria"/>
              </a:rPr>
              <a:t> Exemple </a:t>
            </a:r>
            <a:endParaRPr/>
          </a:p>
          <a:p>
            <a:pPr marL="741363" marR="0" lvl="1" indent="-284163" algn="l" rtl="0">
              <a:spcBef>
                <a:spcPts val="600"/>
              </a:spcBef>
              <a:spcAft>
                <a:spcPts val="0"/>
              </a:spcAft>
              <a:buClr>
                <a:srgbClr val="CC00CC"/>
              </a:buClr>
              <a:buSzPts val="1800"/>
              <a:buFont typeface="Times New Roman"/>
              <a:buChar char="­"/>
            </a:pPr>
            <a:r>
              <a:rPr lang="en-GB" sz="1800" b="0" i="0" u="none" strike="noStrike" cap="none">
                <a:solidFill>
                  <a:srgbClr val="000000"/>
                </a:solidFill>
                <a:latin typeface="Cambria"/>
                <a:ea typeface="Cambria"/>
                <a:cs typeface="Cambria"/>
                <a:sym typeface="Cambria"/>
              </a:rPr>
              <a:t>  D1 = {Bleu, Blanc, Rouge}</a:t>
            </a:r>
            <a:endParaRPr/>
          </a:p>
          <a:p>
            <a:pPr marL="741363" marR="0" lvl="1" indent="-284163" algn="l" rtl="0">
              <a:spcBef>
                <a:spcPts val="600"/>
              </a:spcBef>
              <a:spcAft>
                <a:spcPts val="0"/>
              </a:spcAft>
              <a:buClr>
                <a:srgbClr val="CC00CC"/>
              </a:buClr>
              <a:buSzPts val="1800"/>
              <a:buFont typeface="Times New Roman"/>
              <a:buChar char="­"/>
            </a:pPr>
            <a:r>
              <a:rPr lang="en-GB" sz="1800" b="0" i="0" u="none" strike="noStrike" cap="none">
                <a:solidFill>
                  <a:srgbClr val="000000"/>
                </a:solidFill>
                <a:latin typeface="Cambria"/>
                <a:ea typeface="Cambria"/>
                <a:cs typeface="Cambria"/>
                <a:sym typeface="Cambria"/>
              </a:rPr>
              <a:t>  D2 = {Vrai, Faux}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grpSp>
        <p:nvGrpSpPr>
          <p:cNvPr id="114" name="Google Shape;114;p15"/>
          <p:cNvGrpSpPr/>
          <p:nvPr/>
        </p:nvGrpSpPr>
        <p:grpSpPr>
          <a:xfrm>
            <a:off x="395536" y="1304465"/>
            <a:ext cx="8352928" cy="144016"/>
            <a:chOff x="395536" y="1196752"/>
            <a:chExt cx="8352928" cy="144016"/>
          </a:xfrm>
        </p:grpSpPr>
        <p:cxnSp>
          <p:nvCxnSpPr>
            <p:cNvPr id="115" name="Google Shape;115;p1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6" name="Google Shape;116;p1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7" name="Google Shape;117;p15"/>
          <p:cNvSpPr txBox="1"/>
          <p:nvPr/>
        </p:nvSpPr>
        <p:spPr>
          <a:xfrm>
            <a:off x="683568" y="404664"/>
            <a:ext cx="273630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a:solidFill>
                  <a:srgbClr val="FF0000"/>
                </a:solidFill>
                <a:latin typeface="Arial"/>
                <a:ea typeface="Arial"/>
                <a:cs typeface="Arial"/>
                <a:sym typeface="Arial"/>
              </a:rPr>
              <a:t>Plan</a:t>
            </a:r>
            <a:endParaRPr sz="4800" b="1">
              <a:solidFill>
                <a:srgbClr val="FF0000"/>
              </a:solidFill>
              <a:latin typeface="Arial"/>
              <a:ea typeface="Arial"/>
              <a:cs typeface="Arial"/>
              <a:sym typeface="Arial"/>
            </a:endParaRPr>
          </a:p>
        </p:txBody>
      </p:sp>
      <p:sp>
        <p:nvSpPr>
          <p:cNvPr id="118" name="Google Shape;118;p15"/>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19" name="Google Shape;119;p15"/>
          <p:cNvSpPr txBox="1"/>
          <p:nvPr/>
        </p:nvSpPr>
        <p:spPr>
          <a:xfrm>
            <a:off x="539552" y="1484784"/>
            <a:ext cx="7848872" cy="609397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2060"/>
              </a:buClr>
              <a:buSzPts val="2400"/>
              <a:buFont typeface="Arial"/>
              <a:buChar char="•"/>
            </a:pPr>
            <a:r>
              <a:rPr lang="en-GB" sz="2400" b="1">
                <a:solidFill>
                  <a:srgbClr val="002060"/>
                </a:solidFill>
                <a:latin typeface="Cambria"/>
                <a:ea typeface="Cambria"/>
                <a:cs typeface="Cambria"/>
                <a:sym typeface="Cambria"/>
              </a:rPr>
              <a:t>Les modèle de Flux</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Introduction</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Concepts du modèle</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Les activités, acteurs, flux d’information.</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Etablissement des diagrammes de flux</a:t>
            </a:r>
            <a:endParaRPr/>
          </a:p>
          <a:p>
            <a:pPr marL="285750" marR="0" lvl="0" indent="-285750" algn="l" rtl="0">
              <a:lnSpc>
                <a:spcPct val="150000"/>
              </a:lnSpc>
              <a:spcBef>
                <a:spcPts val="0"/>
              </a:spcBef>
              <a:spcAft>
                <a:spcPts val="0"/>
              </a:spcAft>
              <a:buClr>
                <a:srgbClr val="002060"/>
              </a:buClr>
              <a:buSzPts val="2400"/>
              <a:buFont typeface="Arial"/>
              <a:buChar char="•"/>
            </a:pPr>
            <a:r>
              <a:rPr lang="en-GB" sz="2400" b="1">
                <a:solidFill>
                  <a:srgbClr val="002060"/>
                </a:solidFill>
                <a:latin typeface="Cambria"/>
                <a:ea typeface="Cambria"/>
                <a:cs typeface="Cambria"/>
                <a:sym typeface="Cambria"/>
              </a:rPr>
              <a:t>Les types des bases de données et SGBD</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Base de données relationnelles (SQL)</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Limites de SGBDR</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Introduction aux système NoSQL</a:t>
            </a:r>
            <a:endParaRPr sz="2000" b="0" i="0" u="none" strike="noStrike" cap="none">
              <a:solidFill>
                <a:schemeClr val="dk1"/>
              </a:solidFill>
              <a:latin typeface="Cambria"/>
              <a:ea typeface="Cambria"/>
              <a:cs typeface="Cambria"/>
              <a:sym typeface="Cambria"/>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Le modèle BD Clé – Valeur, Colonne, Document, Graphe</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0" i="0" u="none" strike="noStrike" cap="none">
                <a:solidFill>
                  <a:schemeClr val="dk1"/>
                </a:solidFill>
                <a:latin typeface="Cambria"/>
                <a:ea typeface="Cambria"/>
                <a:cs typeface="Cambria"/>
                <a:sym typeface="Cambria"/>
              </a:rPr>
              <a:t>Présentation de SGBD MongoDB et Redis</a:t>
            </a:r>
            <a:endParaRPr/>
          </a:p>
          <a:p>
            <a:pPr marL="457200" marR="0" lvl="1" indent="0" algn="l" rtl="0">
              <a:lnSpc>
                <a:spcPct val="150000"/>
              </a:lnSpc>
              <a:spcBef>
                <a:spcPts val="0"/>
              </a:spcBef>
              <a:spcAft>
                <a:spcPts val="0"/>
              </a:spcAft>
              <a:buNone/>
            </a:pPr>
            <a:endParaRPr sz="1800" b="0" i="0" u="none" strike="noStrike" cap="none">
              <a:solidFill>
                <a:schemeClr val="dk1"/>
              </a:solidFill>
              <a:latin typeface="Cambria"/>
              <a:ea typeface="Cambria"/>
              <a:cs typeface="Cambria"/>
              <a:sym typeface="Cambria"/>
            </a:endParaRPr>
          </a:p>
          <a:p>
            <a:pPr marL="914400" marR="0" lvl="2" indent="0" algn="l" rtl="0">
              <a:lnSpc>
                <a:spcPct val="150000"/>
              </a:lnSpc>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42"/>
          <p:cNvGrpSpPr/>
          <p:nvPr/>
        </p:nvGrpSpPr>
        <p:grpSpPr>
          <a:xfrm>
            <a:off x="395536" y="1124744"/>
            <a:ext cx="8352928" cy="144016"/>
            <a:chOff x="395536" y="1196752"/>
            <a:chExt cx="8352928" cy="144016"/>
          </a:xfrm>
        </p:grpSpPr>
        <p:cxnSp>
          <p:nvCxnSpPr>
            <p:cNvPr id="513" name="Google Shape;513;p4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14" name="Google Shape;514;p4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15" name="Google Shape;515;p42"/>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Relation ou Table</a:t>
            </a:r>
            <a:endParaRPr sz="4400" b="1">
              <a:solidFill>
                <a:srgbClr val="FF0000"/>
              </a:solidFill>
              <a:latin typeface="Calibri"/>
              <a:ea typeface="Calibri"/>
              <a:cs typeface="Calibri"/>
              <a:sym typeface="Calibri"/>
            </a:endParaRPr>
          </a:p>
        </p:txBody>
      </p:sp>
      <p:sp>
        <p:nvSpPr>
          <p:cNvPr id="516" name="Google Shape;516;p42"/>
          <p:cNvSpPr txBox="1"/>
          <p:nvPr/>
        </p:nvSpPr>
        <p:spPr>
          <a:xfrm>
            <a:off x="215516" y="1441228"/>
            <a:ext cx="8712968" cy="5012107"/>
          </a:xfrm>
          <a:prstGeom prst="rect">
            <a:avLst/>
          </a:prstGeom>
          <a:noFill/>
          <a:ln>
            <a:noFill/>
          </a:ln>
        </p:spPr>
        <p:txBody>
          <a:bodyPr spcFirstLastPara="1" wrap="square" lIns="98275" tIns="49300" rIns="98275" bIns="49300" anchor="t" anchorCtr="0">
            <a:noAutofit/>
          </a:bodyPr>
          <a:lstStyle/>
          <a:p>
            <a:pPr marL="341313" marR="0" lvl="0" indent="-341313" algn="l" rtl="0">
              <a:lnSpc>
                <a:spcPct val="150000"/>
              </a:lnSpc>
              <a:spcBef>
                <a:spcPts val="0"/>
              </a:spcBef>
              <a:spcAft>
                <a:spcPts val="0"/>
              </a:spcAft>
              <a:buClr>
                <a:srgbClr val="063DE8"/>
              </a:buClr>
              <a:buSzPts val="900"/>
              <a:buFont typeface="Arial"/>
              <a:buChar char="●"/>
            </a:pPr>
            <a:r>
              <a:rPr lang="en-GB" sz="1800">
                <a:solidFill>
                  <a:srgbClr val="000000"/>
                </a:solidFill>
                <a:latin typeface="Cambria"/>
                <a:ea typeface="Cambria"/>
                <a:cs typeface="Cambria"/>
                <a:sym typeface="Cambria"/>
              </a:rPr>
              <a:t> Sous-ensemble du produit cartésien d’une liste de domaines</a:t>
            </a:r>
            <a:endParaRPr sz="1800">
              <a:solidFill>
                <a:srgbClr val="000000"/>
              </a:solidFill>
              <a:latin typeface="Cambria"/>
              <a:ea typeface="Cambria"/>
              <a:cs typeface="Cambria"/>
              <a:sym typeface="Cambria"/>
            </a:endParaRPr>
          </a:p>
          <a:p>
            <a:pPr marL="341313" marR="0" lvl="0" indent="-341313" algn="l" rtl="0">
              <a:lnSpc>
                <a:spcPct val="150000"/>
              </a:lnSpc>
              <a:spcBef>
                <a:spcPts val="700"/>
              </a:spcBef>
              <a:spcAft>
                <a:spcPts val="0"/>
              </a:spcAft>
              <a:buClr>
                <a:srgbClr val="063DE8"/>
              </a:buClr>
              <a:buSzPts val="900"/>
              <a:buFont typeface="Arial"/>
              <a:buChar char="●"/>
            </a:pPr>
            <a:r>
              <a:rPr lang="en-GB" sz="1800">
                <a:solidFill>
                  <a:srgbClr val="000000"/>
                </a:solidFill>
                <a:latin typeface="Cambria"/>
                <a:ea typeface="Cambria"/>
                <a:cs typeface="Cambria"/>
                <a:sym typeface="Cambria"/>
              </a:rPr>
              <a:t>Une relation est caractérisée par un nom</a:t>
            </a:r>
            <a:endParaRPr/>
          </a:p>
          <a:p>
            <a:pPr marL="341313" marR="0" lvl="0" indent="-341313" algn="l" rtl="0">
              <a:spcBef>
                <a:spcPts val="0"/>
              </a:spcBef>
              <a:spcAft>
                <a:spcPts val="0"/>
              </a:spcAft>
              <a:buNone/>
            </a:pPr>
            <a:r>
              <a:rPr lang="en-GB" sz="1800">
                <a:solidFill>
                  <a:srgbClr val="FF0000"/>
                </a:solidFill>
                <a:latin typeface="Cambria"/>
                <a:ea typeface="Cambria"/>
                <a:cs typeface="Cambria"/>
                <a:sym typeface="Cambria"/>
              </a:rPr>
              <a:t>		R ⊂ D1 × D2 × ... × Dn</a:t>
            </a:r>
            <a:endParaRPr sz="1800">
              <a:solidFill>
                <a:srgbClr val="FF0000"/>
              </a:solidFill>
              <a:latin typeface="Cambria"/>
              <a:ea typeface="Cambria"/>
              <a:cs typeface="Cambria"/>
              <a:sym typeface="Cambria"/>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		D1, D2, ... , Dn sont les domaines de R</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		n est le degré ou l’arité de R</a:t>
            </a:r>
            <a:endParaRPr sz="1800">
              <a:solidFill>
                <a:srgbClr val="002060"/>
              </a:solidFill>
              <a:latin typeface="Cambria"/>
              <a:ea typeface="Cambria"/>
              <a:cs typeface="Cambria"/>
              <a:sym typeface="Cambria"/>
            </a:endParaRPr>
          </a:p>
          <a:p>
            <a:pPr marL="341313" marR="0" lvl="0" indent="-341313" algn="l" rtl="0">
              <a:spcBef>
                <a:spcPts val="0"/>
              </a:spcBef>
              <a:spcAft>
                <a:spcPts val="0"/>
              </a:spcAft>
              <a:buNone/>
            </a:pPr>
            <a:r>
              <a:rPr lang="en-GB" sz="1800">
                <a:solidFill>
                  <a:srgbClr val="000000"/>
                </a:solidFill>
                <a:latin typeface="Cambria"/>
                <a:ea typeface="Cambria"/>
                <a:cs typeface="Cambria"/>
                <a:sym typeface="Cambria"/>
              </a:rPr>
              <a:t>Ex.:</a:t>
            </a:r>
            <a:endParaRPr/>
          </a:p>
          <a:p>
            <a:pPr marL="341313" marR="0" lvl="0" indent="-341313" algn="l" rtl="0">
              <a:spcBef>
                <a:spcPts val="0"/>
              </a:spcBef>
              <a:spcAft>
                <a:spcPts val="0"/>
              </a:spcAft>
              <a:buNone/>
            </a:pPr>
            <a:r>
              <a:rPr lang="en-GB" sz="1800" b="1">
                <a:solidFill>
                  <a:srgbClr val="000000"/>
                </a:solidFill>
                <a:latin typeface="Cambria"/>
                <a:ea typeface="Cambria"/>
                <a:cs typeface="Cambria"/>
                <a:sym typeface="Cambria"/>
              </a:rPr>
              <a:t>Les domaines :</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NOM_ELV = { dupont, durant }</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PREN_ELV = { pierre, paul, jacques }</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DATE_NAISS = {Date entre 1/1/1990 et 31/12/2020}</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NOM_SPORT = { judo, tennis, foot }</a:t>
            </a:r>
            <a:endParaRPr/>
          </a:p>
          <a:p>
            <a:pPr marL="341313" marR="0" lvl="0" indent="-341313" algn="l" rtl="0">
              <a:spcBef>
                <a:spcPts val="0"/>
              </a:spcBef>
              <a:spcAft>
                <a:spcPts val="0"/>
              </a:spcAft>
              <a:buNone/>
            </a:pPr>
            <a:endParaRPr sz="1800">
              <a:solidFill>
                <a:srgbClr val="002060"/>
              </a:solidFill>
              <a:latin typeface="Cambria"/>
              <a:ea typeface="Cambria"/>
              <a:cs typeface="Cambria"/>
              <a:sym typeface="Cambria"/>
            </a:endParaRPr>
          </a:p>
          <a:p>
            <a:pPr marL="341313" marR="0" lvl="0" indent="-341313" algn="l" rtl="0">
              <a:spcBef>
                <a:spcPts val="0"/>
              </a:spcBef>
              <a:spcAft>
                <a:spcPts val="0"/>
              </a:spcAft>
              <a:buNone/>
            </a:pPr>
            <a:r>
              <a:rPr lang="en-GB" sz="1800" b="1">
                <a:solidFill>
                  <a:srgbClr val="000000"/>
                </a:solidFill>
                <a:latin typeface="Cambria"/>
                <a:ea typeface="Cambria"/>
                <a:cs typeface="Cambria"/>
                <a:sym typeface="Cambria"/>
              </a:rPr>
              <a:t>La relation ELEVE</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ELEVE ⊂ NOM_ELV × PREN_ELV × DATE_NAISS</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ELEVE = { (dupont, pierre, 1/1/1992),</a:t>
            </a:r>
            <a:endParaRPr/>
          </a:p>
          <a:p>
            <a:pPr marL="341313" marR="0" lvl="0" indent="-341313" algn="l" rtl="0">
              <a:spcBef>
                <a:spcPts val="0"/>
              </a:spcBef>
              <a:spcAft>
                <a:spcPts val="0"/>
              </a:spcAft>
              <a:buNone/>
            </a:pPr>
            <a:r>
              <a:rPr lang="en-GB" sz="1800">
                <a:solidFill>
                  <a:srgbClr val="002060"/>
                </a:solidFill>
                <a:latin typeface="Cambria"/>
                <a:ea typeface="Cambria"/>
                <a:cs typeface="Cambria"/>
                <a:sym typeface="Cambria"/>
              </a:rPr>
              <a:t>(durant, jacques, 2/2/1994) }</a:t>
            </a:r>
            <a:endParaRPr sz="1800">
              <a:solidFill>
                <a:srgbClr val="002060"/>
              </a:solidFill>
              <a:latin typeface="Cambria"/>
              <a:ea typeface="Cambria"/>
              <a:cs typeface="Cambria"/>
              <a:sym typeface="Cambria"/>
            </a:endParaRPr>
          </a:p>
          <a:p>
            <a:pPr marL="741363" marR="0" lvl="1" indent="-227012" algn="l" rtl="0">
              <a:lnSpc>
                <a:spcPct val="93000"/>
              </a:lnSpc>
              <a:spcBef>
                <a:spcPts val="700"/>
              </a:spcBef>
              <a:spcAft>
                <a:spcPts val="0"/>
              </a:spcAft>
              <a:buClr>
                <a:srgbClr val="063DE8"/>
              </a:buClr>
              <a:buSzPts val="900"/>
              <a:buFont typeface="Arial"/>
              <a:buNone/>
            </a:pPr>
            <a:endParaRPr sz="1800" b="0" i="0" u="none" strike="noStrike" cap="none">
              <a:solidFill>
                <a:srgbClr val="000000"/>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3"/>
          <p:cNvGrpSpPr/>
          <p:nvPr/>
        </p:nvGrpSpPr>
        <p:grpSpPr>
          <a:xfrm>
            <a:off x="395536" y="1124744"/>
            <a:ext cx="8352928" cy="144016"/>
            <a:chOff x="395536" y="1196752"/>
            <a:chExt cx="8352928" cy="144016"/>
          </a:xfrm>
        </p:grpSpPr>
        <p:cxnSp>
          <p:nvCxnSpPr>
            <p:cNvPr id="524" name="Google Shape;524;p4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25" name="Google Shape;525;p4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26" name="Google Shape;526;p43"/>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Attribut</a:t>
            </a:r>
            <a:endParaRPr sz="4400" b="1">
              <a:solidFill>
                <a:srgbClr val="FF0000"/>
              </a:solidFill>
              <a:latin typeface="Calibri"/>
              <a:ea typeface="Calibri"/>
              <a:cs typeface="Calibri"/>
              <a:sym typeface="Calibri"/>
            </a:endParaRPr>
          </a:p>
        </p:txBody>
      </p:sp>
      <p:sp>
        <p:nvSpPr>
          <p:cNvPr id="527" name="Google Shape;527;p43"/>
          <p:cNvSpPr txBox="1"/>
          <p:nvPr/>
        </p:nvSpPr>
        <p:spPr>
          <a:xfrm>
            <a:off x="215516" y="1441228"/>
            <a:ext cx="8712968" cy="5012107"/>
          </a:xfrm>
          <a:prstGeom prst="rect">
            <a:avLst/>
          </a:prstGeom>
          <a:noFill/>
          <a:ln>
            <a:noFill/>
          </a:ln>
        </p:spPr>
        <p:txBody>
          <a:bodyPr spcFirstLastPara="1" wrap="square" lIns="98275" tIns="49300" rIns="98275" bIns="49300" anchor="t" anchorCtr="0">
            <a:noAutofit/>
          </a:bodyPr>
          <a:lstStyle/>
          <a:p>
            <a:pPr marL="742950" marR="0" lvl="1" indent="-285750" algn="l" rtl="0">
              <a:lnSpc>
                <a:spcPct val="93000"/>
              </a:lnSpc>
              <a:spcBef>
                <a:spcPts val="0"/>
              </a:spcBef>
              <a:spcAft>
                <a:spcPts val="0"/>
              </a:spcAft>
              <a:buClr>
                <a:schemeClr val="dk1"/>
              </a:buClr>
              <a:buSzPts val="2000"/>
              <a:buFont typeface="Arial"/>
              <a:buChar char="•"/>
            </a:pPr>
            <a:r>
              <a:rPr lang="en-GB" sz="2000" b="1" i="0" u="none" strike="noStrike" cap="none">
                <a:solidFill>
                  <a:srgbClr val="000000"/>
                </a:solidFill>
                <a:latin typeface="Cambria"/>
                <a:ea typeface="Cambria"/>
                <a:cs typeface="Cambria"/>
                <a:sym typeface="Cambria"/>
              </a:rPr>
              <a:t>Vision tabulaire du relationnel</a:t>
            </a:r>
            <a:endParaRPr sz="2000" b="1" i="0" u="none" strike="noStrike" cap="none">
              <a:solidFill>
                <a:srgbClr val="000000"/>
              </a:solidFill>
              <a:latin typeface="Cambria"/>
              <a:ea typeface="Cambria"/>
              <a:cs typeface="Cambria"/>
              <a:sym typeface="Cambria"/>
            </a:endParaRPr>
          </a:p>
          <a:p>
            <a:pPr marL="915987" marR="0" lvl="2" indent="-285750" algn="l" rtl="0">
              <a:lnSpc>
                <a:spcPct val="93000"/>
              </a:lnSpc>
              <a:spcBef>
                <a:spcPts val="700"/>
              </a:spcBef>
              <a:spcAft>
                <a:spcPts val="0"/>
              </a:spcAft>
              <a:buClr>
                <a:srgbClr val="063DE8"/>
              </a:buClr>
              <a:buSzPts val="900"/>
              <a:buFont typeface="Noto Sans Symbols"/>
              <a:buChar char="▪"/>
            </a:pPr>
            <a:r>
              <a:rPr lang="en-GB" sz="1800" b="0" i="0" u="none" strike="noStrike" cap="none">
                <a:solidFill>
                  <a:srgbClr val="000000"/>
                </a:solidFill>
                <a:latin typeface="Cambria"/>
                <a:ea typeface="Cambria"/>
                <a:cs typeface="Cambria"/>
                <a:sym typeface="Cambria"/>
              </a:rPr>
              <a:t>Une relation est une table à deux dimensions</a:t>
            </a:r>
            <a:endParaRPr/>
          </a:p>
          <a:p>
            <a:pPr marL="915987" marR="0" lvl="2" indent="-285750" algn="l" rtl="0">
              <a:lnSpc>
                <a:spcPct val="93000"/>
              </a:lnSpc>
              <a:spcBef>
                <a:spcPts val="700"/>
              </a:spcBef>
              <a:spcAft>
                <a:spcPts val="0"/>
              </a:spcAft>
              <a:buClr>
                <a:srgbClr val="063DE8"/>
              </a:buClr>
              <a:buSzPts val="900"/>
              <a:buFont typeface="Arial"/>
              <a:buChar char="•"/>
            </a:pPr>
            <a:r>
              <a:rPr lang="en-GB" sz="1800" b="0" i="0" u="none" strike="noStrike" cap="none">
                <a:solidFill>
                  <a:srgbClr val="000000"/>
                </a:solidFill>
                <a:latin typeface="Cambria"/>
                <a:ea typeface="Cambria"/>
                <a:cs typeface="Cambria"/>
                <a:sym typeface="Cambria"/>
              </a:rPr>
              <a:t>Une ligne est un tuple</a:t>
            </a:r>
            <a:endParaRPr/>
          </a:p>
          <a:p>
            <a:pPr marL="915987" marR="0" lvl="2" indent="-285750" algn="l" rtl="0">
              <a:lnSpc>
                <a:spcPct val="93000"/>
              </a:lnSpc>
              <a:spcBef>
                <a:spcPts val="700"/>
              </a:spcBef>
              <a:spcAft>
                <a:spcPts val="0"/>
              </a:spcAft>
              <a:buClr>
                <a:srgbClr val="063DE8"/>
              </a:buClr>
              <a:buSzPts val="900"/>
              <a:buFont typeface="Arial"/>
              <a:buChar char="•"/>
            </a:pPr>
            <a:r>
              <a:rPr lang="en-GB" sz="1800" b="0" i="0" u="none" strike="noStrike" cap="none">
                <a:solidFill>
                  <a:srgbClr val="000000"/>
                </a:solidFill>
                <a:latin typeface="Cambria"/>
                <a:ea typeface="Cambria"/>
                <a:cs typeface="Cambria"/>
                <a:sym typeface="Cambria"/>
              </a:rPr>
              <a:t>Un nom est associé à chaque colonne afin de la repérer autrement que sa position.</a:t>
            </a:r>
            <a:endParaRPr/>
          </a:p>
          <a:p>
            <a:pPr marL="915987" marR="0" lvl="2" indent="-228600" algn="l" rtl="0">
              <a:lnSpc>
                <a:spcPct val="93000"/>
              </a:lnSpc>
              <a:spcBef>
                <a:spcPts val="700"/>
              </a:spcBef>
              <a:spcAft>
                <a:spcPts val="0"/>
              </a:spcAft>
              <a:buClr>
                <a:srgbClr val="063DE8"/>
              </a:buClr>
              <a:buSzPts val="900"/>
              <a:buFont typeface="Arial"/>
              <a:buNone/>
            </a:pPr>
            <a:endParaRPr sz="1800" b="0" i="0" u="none" strike="noStrike" cap="none">
              <a:solidFill>
                <a:srgbClr val="000000"/>
              </a:solidFill>
              <a:latin typeface="Cambria"/>
              <a:ea typeface="Cambria"/>
              <a:cs typeface="Cambria"/>
              <a:sym typeface="Cambria"/>
            </a:endParaRPr>
          </a:p>
          <a:p>
            <a:pPr marL="800100" marR="0" lvl="1" indent="-342900" algn="l" rtl="0">
              <a:lnSpc>
                <a:spcPct val="93000"/>
              </a:lnSpc>
              <a:spcBef>
                <a:spcPts val="700"/>
              </a:spcBef>
              <a:spcAft>
                <a:spcPts val="0"/>
              </a:spcAft>
              <a:buClr>
                <a:srgbClr val="000000"/>
              </a:buClr>
              <a:buSzPts val="2400"/>
              <a:buFont typeface="Arial"/>
              <a:buChar char="•"/>
            </a:pPr>
            <a:r>
              <a:rPr lang="en-GB" sz="2000" b="1" i="0" u="none" strike="noStrike" cap="none">
                <a:solidFill>
                  <a:srgbClr val="000000"/>
                </a:solidFill>
                <a:latin typeface="Cambria"/>
                <a:ea typeface="Cambria"/>
                <a:cs typeface="Cambria"/>
                <a:sym typeface="Cambria"/>
              </a:rPr>
              <a:t>Attribut</a:t>
            </a:r>
            <a:r>
              <a:rPr lang="en-GB" sz="1800" b="0" i="0" u="none" strike="noStrike" cap="none">
                <a:solidFill>
                  <a:srgbClr val="000000"/>
                </a:solidFill>
                <a:latin typeface="Cambria"/>
                <a:ea typeface="Cambria"/>
                <a:cs typeface="Cambria"/>
                <a:sym typeface="Cambria"/>
              </a:rPr>
              <a:t>     </a:t>
            </a:r>
            <a:endParaRPr sz="1800" b="0" i="0" u="none" strike="noStrike" cap="none">
              <a:solidFill>
                <a:srgbClr val="000000"/>
              </a:solidFill>
              <a:latin typeface="Cambria"/>
              <a:ea typeface="Cambria"/>
              <a:cs typeface="Cambria"/>
              <a:sym typeface="Cambria"/>
            </a:endParaRPr>
          </a:p>
          <a:p>
            <a:pPr marL="915987" marR="0" lvl="2" indent="-285750" algn="l" rtl="0">
              <a:lnSpc>
                <a:spcPct val="93000"/>
              </a:lnSpc>
              <a:spcBef>
                <a:spcPts val="700"/>
              </a:spcBef>
              <a:spcAft>
                <a:spcPts val="0"/>
              </a:spcAft>
              <a:buClr>
                <a:srgbClr val="000000"/>
              </a:buClr>
              <a:buSzPts val="1800"/>
              <a:buFont typeface="Noto Sans Symbols"/>
              <a:buChar char="▪"/>
            </a:pPr>
            <a:r>
              <a:rPr lang="en-GB" sz="1800" b="0" i="0" u="none" strike="noStrike" cap="none">
                <a:solidFill>
                  <a:srgbClr val="000000"/>
                </a:solidFill>
                <a:latin typeface="Cambria"/>
                <a:ea typeface="Cambria"/>
                <a:cs typeface="Cambria"/>
                <a:sym typeface="Cambria"/>
              </a:rPr>
              <a:t>Nom donnée à une colonne d’une relation</a:t>
            </a:r>
            <a:endParaRPr/>
          </a:p>
          <a:p>
            <a:pPr marL="915987" marR="0" lvl="2" indent="-285750" algn="l" rtl="0">
              <a:lnSpc>
                <a:spcPct val="93000"/>
              </a:lnSpc>
              <a:spcBef>
                <a:spcPts val="700"/>
              </a:spcBef>
              <a:spcAft>
                <a:spcPts val="0"/>
              </a:spcAft>
              <a:buClr>
                <a:srgbClr val="000000"/>
              </a:buClr>
              <a:buSzPts val="1800"/>
              <a:buFont typeface="Noto Sans Symbols"/>
              <a:buChar char="▪"/>
            </a:pPr>
            <a:r>
              <a:rPr lang="en-GB" sz="1800" b="0" i="0" u="none" strike="noStrike" cap="none">
                <a:solidFill>
                  <a:srgbClr val="000000"/>
                </a:solidFill>
                <a:latin typeface="Cambria"/>
                <a:ea typeface="Cambria"/>
                <a:cs typeface="Cambria"/>
                <a:sym typeface="Cambria"/>
              </a:rPr>
              <a:t>Prend ses valeurs dans un domaine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534" name="Google Shape;534;p44"/>
          <p:cNvGrpSpPr/>
          <p:nvPr/>
        </p:nvGrpSpPr>
        <p:grpSpPr>
          <a:xfrm>
            <a:off x="395536" y="1124744"/>
            <a:ext cx="8352928" cy="144016"/>
            <a:chOff x="395536" y="1196752"/>
            <a:chExt cx="8352928" cy="144016"/>
          </a:xfrm>
        </p:grpSpPr>
        <p:cxnSp>
          <p:nvCxnSpPr>
            <p:cNvPr id="535" name="Google Shape;535;p4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36" name="Google Shape;536;p4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37" name="Google Shape;537;p44"/>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Clé</a:t>
            </a:r>
            <a:endParaRPr sz="4400" b="1">
              <a:solidFill>
                <a:srgbClr val="FF0000"/>
              </a:solidFill>
              <a:latin typeface="Calibri"/>
              <a:ea typeface="Calibri"/>
              <a:cs typeface="Calibri"/>
              <a:sym typeface="Calibri"/>
            </a:endParaRPr>
          </a:p>
        </p:txBody>
      </p:sp>
      <p:sp>
        <p:nvSpPr>
          <p:cNvPr id="538" name="Google Shape;538;p44"/>
          <p:cNvSpPr txBox="1"/>
          <p:nvPr/>
        </p:nvSpPr>
        <p:spPr>
          <a:xfrm>
            <a:off x="215516" y="1441228"/>
            <a:ext cx="8712968" cy="5012107"/>
          </a:xfrm>
          <a:prstGeom prst="rect">
            <a:avLst/>
          </a:prstGeom>
          <a:noFill/>
          <a:ln>
            <a:noFill/>
          </a:ln>
        </p:spPr>
        <p:txBody>
          <a:bodyPr spcFirstLastPara="1" wrap="square" lIns="98275" tIns="49300" rIns="98275" bIns="49300" anchor="t" anchorCtr="0">
            <a:noAutofit/>
          </a:bodyPr>
          <a:lstStyle/>
          <a:p>
            <a:pPr marL="742950" marR="0" lvl="1" indent="-285750" algn="l" rtl="0">
              <a:lnSpc>
                <a:spcPct val="150000"/>
              </a:lnSpc>
              <a:spcBef>
                <a:spcPts val="0"/>
              </a:spcBef>
              <a:spcAft>
                <a:spcPts val="0"/>
              </a:spcAft>
              <a:buClr>
                <a:schemeClr val="dk1"/>
              </a:buClr>
              <a:buSzPts val="1800"/>
              <a:buFont typeface="Arial"/>
              <a:buChar char="•"/>
            </a:pPr>
            <a:r>
              <a:rPr lang="en-GB" sz="1800" b="1" i="0" u="none" strike="noStrike" cap="none">
                <a:solidFill>
                  <a:srgbClr val="000000"/>
                </a:solidFill>
                <a:latin typeface="Cambria"/>
                <a:ea typeface="Cambria"/>
                <a:cs typeface="Cambria"/>
                <a:sym typeface="Cambria"/>
              </a:rPr>
              <a:t>Clé primaire</a:t>
            </a:r>
            <a:endParaRPr sz="1800" b="1" i="0" u="none" strike="noStrike" cap="none">
              <a:solidFill>
                <a:srgbClr val="000000"/>
              </a:solidFill>
              <a:latin typeface="Cambria"/>
              <a:ea typeface="Cambria"/>
              <a:cs typeface="Cambria"/>
              <a:sym typeface="Cambria"/>
            </a:endParaRPr>
          </a:p>
          <a:p>
            <a:pPr marL="915987" marR="0" lvl="2" indent="-285750" algn="l" rtl="0">
              <a:lnSpc>
                <a:spcPct val="150000"/>
              </a:lnSpc>
              <a:spcBef>
                <a:spcPts val="700"/>
              </a:spcBef>
              <a:spcAft>
                <a:spcPts val="0"/>
              </a:spcAft>
              <a:buClr>
                <a:srgbClr val="063DE8"/>
              </a:buClr>
              <a:buSzPts val="900"/>
              <a:buFont typeface="Noto Sans Symbols"/>
              <a:buChar char="▪"/>
            </a:pPr>
            <a:r>
              <a:rPr lang="en-GB" sz="1800" b="0" i="0" u="none" strike="noStrike" cap="none">
                <a:solidFill>
                  <a:srgbClr val="000000"/>
                </a:solidFill>
                <a:latin typeface="Cambria"/>
                <a:ea typeface="Cambria"/>
                <a:cs typeface="Cambria"/>
                <a:sym typeface="Cambria"/>
              </a:rPr>
              <a:t>Attribut ou l’ensemble d’attributs permettant de désigner de façon unique un tuple.</a:t>
            </a:r>
            <a:endParaRPr sz="1800" b="0" i="0" u="none" strike="noStrike" cap="none">
              <a:solidFill>
                <a:srgbClr val="000000"/>
              </a:solidFill>
              <a:latin typeface="Cambria"/>
              <a:ea typeface="Cambria"/>
              <a:cs typeface="Cambria"/>
              <a:sym typeface="Cambria"/>
            </a:endParaRPr>
          </a:p>
          <a:p>
            <a:pPr marL="800100" marR="0" lvl="1" indent="-342900" algn="l" rtl="0">
              <a:lnSpc>
                <a:spcPct val="150000"/>
              </a:lnSpc>
              <a:spcBef>
                <a:spcPts val="700"/>
              </a:spcBef>
              <a:spcAft>
                <a:spcPts val="0"/>
              </a:spcAft>
              <a:buClr>
                <a:srgbClr val="000000"/>
              </a:buClr>
              <a:buSzPts val="2160"/>
              <a:buFont typeface="Arial"/>
              <a:buChar char="•"/>
            </a:pPr>
            <a:r>
              <a:rPr lang="en-GB" sz="1800" b="1" i="0" u="none" strike="noStrike" cap="none">
                <a:solidFill>
                  <a:srgbClr val="000000"/>
                </a:solidFill>
                <a:latin typeface="Cambria"/>
                <a:ea typeface="Cambria"/>
                <a:cs typeface="Cambria"/>
                <a:sym typeface="Cambria"/>
              </a:rPr>
              <a:t>Clé étrangère</a:t>
            </a:r>
            <a:r>
              <a:rPr lang="en-GB" sz="1800" b="0" i="0" u="none" strike="noStrike" cap="none">
                <a:solidFill>
                  <a:srgbClr val="000000"/>
                </a:solidFill>
                <a:latin typeface="Cambria"/>
                <a:ea typeface="Cambria"/>
                <a:cs typeface="Cambria"/>
                <a:sym typeface="Cambria"/>
              </a:rPr>
              <a:t>     </a:t>
            </a:r>
            <a:endParaRPr sz="1800" b="0" i="0" u="none" strike="noStrike" cap="none">
              <a:solidFill>
                <a:srgbClr val="000000"/>
              </a:solidFill>
              <a:latin typeface="Cambria"/>
              <a:ea typeface="Cambria"/>
              <a:cs typeface="Cambria"/>
              <a:sym typeface="Cambria"/>
            </a:endParaRPr>
          </a:p>
          <a:p>
            <a:pPr marL="915987" marR="0" lvl="2" indent="-285750" algn="l" rtl="0">
              <a:lnSpc>
                <a:spcPct val="150000"/>
              </a:lnSpc>
              <a:spcBef>
                <a:spcPts val="700"/>
              </a:spcBef>
              <a:spcAft>
                <a:spcPts val="0"/>
              </a:spcAft>
              <a:buClr>
                <a:srgbClr val="000000"/>
              </a:buClr>
              <a:buSzPts val="1800"/>
              <a:buFont typeface="Noto Sans Symbols"/>
              <a:buChar char="▪"/>
            </a:pPr>
            <a:r>
              <a:rPr lang="en-GB" sz="1800" b="0" i="0" u="none" strike="noStrike" cap="none">
                <a:solidFill>
                  <a:srgbClr val="000000"/>
                </a:solidFill>
                <a:latin typeface="Cambria"/>
                <a:ea typeface="Cambria"/>
                <a:cs typeface="Cambria"/>
                <a:sym typeface="Cambria"/>
              </a:rPr>
              <a:t>Clé faisant référence à une clé appartenant à une autre table</a:t>
            </a:r>
            <a:endParaRPr/>
          </a:p>
        </p:txBody>
      </p:sp>
      <p:pic>
        <p:nvPicPr>
          <p:cNvPr id="539" name="Google Shape;539;p44"/>
          <p:cNvPicPr preferRelativeResize="0"/>
          <p:nvPr/>
        </p:nvPicPr>
        <p:blipFill rotWithShape="1">
          <a:blip r:embed="rId3">
            <a:alphaModFix/>
          </a:blip>
          <a:srcRect/>
          <a:stretch/>
        </p:blipFill>
        <p:spPr>
          <a:xfrm>
            <a:off x="395536" y="4005064"/>
            <a:ext cx="8532948" cy="22080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45"/>
          <p:cNvGrpSpPr/>
          <p:nvPr/>
        </p:nvGrpSpPr>
        <p:grpSpPr>
          <a:xfrm>
            <a:off x="395536" y="1124744"/>
            <a:ext cx="8352928" cy="144016"/>
            <a:chOff x="395536" y="1196752"/>
            <a:chExt cx="8352928" cy="144016"/>
          </a:xfrm>
        </p:grpSpPr>
        <p:cxnSp>
          <p:nvCxnSpPr>
            <p:cNvPr id="547" name="Google Shape;547;p4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48" name="Google Shape;548;p4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49" name="Google Shape;549;p45"/>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Schéma</a:t>
            </a:r>
            <a:endParaRPr sz="4400" b="1">
              <a:solidFill>
                <a:srgbClr val="FF0000"/>
              </a:solidFill>
              <a:latin typeface="Calibri"/>
              <a:ea typeface="Calibri"/>
              <a:cs typeface="Calibri"/>
              <a:sym typeface="Calibri"/>
            </a:endParaRPr>
          </a:p>
        </p:txBody>
      </p:sp>
      <p:sp>
        <p:nvSpPr>
          <p:cNvPr id="550" name="Google Shape;550;p45"/>
          <p:cNvSpPr txBox="1"/>
          <p:nvPr/>
        </p:nvSpPr>
        <p:spPr>
          <a:xfrm>
            <a:off x="215516" y="1441228"/>
            <a:ext cx="8712968" cy="5012107"/>
          </a:xfrm>
          <a:prstGeom prst="rect">
            <a:avLst/>
          </a:prstGeom>
          <a:noFill/>
          <a:ln>
            <a:noFill/>
          </a:ln>
        </p:spPr>
        <p:txBody>
          <a:bodyPr spcFirstLastPara="1" wrap="square" lIns="98275" tIns="49300" rIns="98275" bIns="49300" anchor="t" anchorCtr="0">
            <a:noAutofit/>
          </a:bodyPr>
          <a:lstStyle/>
          <a:p>
            <a:pPr marL="742950" marR="0" lvl="1" indent="-285750" algn="l" rtl="0">
              <a:lnSpc>
                <a:spcPct val="93000"/>
              </a:lnSpc>
              <a:spcBef>
                <a:spcPts val="0"/>
              </a:spcBef>
              <a:spcAft>
                <a:spcPts val="0"/>
              </a:spcAft>
              <a:buClr>
                <a:schemeClr val="dk1"/>
              </a:buClr>
              <a:buSzPts val="2000"/>
              <a:buFont typeface="Arial"/>
              <a:buChar char="•"/>
            </a:pPr>
            <a:r>
              <a:rPr lang="en-GB" sz="2000" b="1" i="0" u="none" strike="noStrike" cap="none">
                <a:solidFill>
                  <a:srgbClr val="000000"/>
                </a:solidFill>
                <a:latin typeface="Cambria"/>
                <a:ea typeface="Cambria"/>
                <a:cs typeface="Cambria"/>
                <a:sym typeface="Cambria"/>
              </a:rPr>
              <a:t>D’une relation</a:t>
            </a:r>
            <a:endParaRPr/>
          </a:p>
          <a:p>
            <a:pPr marL="973137" marR="0" lvl="2" indent="-342900" algn="l" rtl="0">
              <a:lnSpc>
                <a:spcPct val="93000"/>
              </a:lnSpc>
              <a:spcBef>
                <a:spcPts val="700"/>
              </a:spcBef>
              <a:spcAft>
                <a:spcPts val="0"/>
              </a:spcAft>
              <a:buClr>
                <a:schemeClr val="dk1"/>
              </a:buClr>
              <a:buSzPts val="2000"/>
              <a:buFont typeface="Noto Sans Symbols"/>
              <a:buChar char="▪"/>
            </a:pPr>
            <a:r>
              <a:rPr lang="en-GB" sz="2000" b="0" i="0" u="none" strike="noStrike" cap="none">
                <a:solidFill>
                  <a:srgbClr val="000000"/>
                </a:solidFill>
                <a:latin typeface="Cambria"/>
                <a:ea typeface="Cambria"/>
                <a:cs typeface="Cambria"/>
                <a:sym typeface="Cambria"/>
              </a:rPr>
              <a:t>Nom de la relation, liste des attributs avec domaines et clés de la relation.</a:t>
            </a:r>
            <a:endParaRPr/>
          </a:p>
          <a:p>
            <a:pPr marL="973137" marR="0" lvl="2" indent="-342900" algn="l" rtl="0">
              <a:lnSpc>
                <a:spcPct val="93000"/>
              </a:lnSpc>
              <a:spcBef>
                <a:spcPts val="700"/>
              </a:spcBef>
              <a:spcAft>
                <a:spcPts val="0"/>
              </a:spcAft>
              <a:buClr>
                <a:schemeClr val="dk1"/>
              </a:buClr>
              <a:buSzPts val="2000"/>
              <a:buFont typeface="Noto Sans Symbols"/>
              <a:buChar char="▪"/>
            </a:pPr>
            <a:r>
              <a:rPr lang="en-GB" sz="2000" b="0" i="0" u="none" strike="noStrike" cap="none">
                <a:solidFill>
                  <a:srgbClr val="000000"/>
                </a:solidFill>
                <a:latin typeface="Cambria"/>
                <a:ea typeface="Cambria"/>
                <a:cs typeface="Cambria"/>
                <a:sym typeface="Cambria"/>
              </a:rPr>
              <a:t>Exemple</a:t>
            </a:r>
            <a:endParaRPr sz="2000" b="0" i="0" u="none" strike="noStrike" cap="none">
              <a:solidFill>
                <a:srgbClr val="000000"/>
              </a:solidFill>
              <a:latin typeface="Cambria"/>
              <a:ea typeface="Cambria"/>
              <a:cs typeface="Cambria"/>
              <a:sym typeface="Cambria"/>
            </a:endParaRPr>
          </a:p>
          <a:p>
            <a:pPr marL="1430337" marR="0" lvl="3" indent="-342900" algn="l" rtl="0">
              <a:lnSpc>
                <a:spcPct val="93000"/>
              </a:lnSpc>
              <a:spcBef>
                <a:spcPts val="700"/>
              </a:spcBef>
              <a:spcAft>
                <a:spcPts val="0"/>
              </a:spcAft>
              <a:buClr>
                <a:schemeClr val="dk1"/>
              </a:buClr>
              <a:buSzPts val="2000"/>
              <a:buFont typeface="Noto Sans Symbols"/>
              <a:buChar char="▪"/>
            </a:pPr>
            <a:r>
              <a:rPr lang="en-GB" sz="2000" b="0" i="0" u="none" strike="noStrike" cap="none">
                <a:solidFill>
                  <a:srgbClr val="000000"/>
                </a:solidFill>
                <a:latin typeface="Times New Roman"/>
                <a:ea typeface="Times New Roman"/>
                <a:cs typeface="Times New Roman"/>
                <a:sym typeface="Times New Roman"/>
              </a:rPr>
              <a:t>VINS(</a:t>
            </a:r>
            <a:r>
              <a:rPr lang="en-GB" sz="2000" b="0" i="0" u="sng" strike="noStrike" cap="none">
                <a:solidFill>
                  <a:srgbClr val="000000"/>
                </a:solidFill>
                <a:latin typeface="Times New Roman"/>
                <a:ea typeface="Times New Roman"/>
                <a:cs typeface="Times New Roman"/>
                <a:sym typeface="Times New Roman"/>
              </a:rPr>
              <a:t>NV :entier</a:t>
            </a:r>
            <a:r>
              <a:rPr lang="en-GB" sz="2000" b="0" i="0" u="none" strike="noStrike" cap="none">
                <a:solidFill>
                  <a:srgbClr val="000000"/>
                </a:solidFill>
                <a:latin typeface="Times New Roman"/>
                <a:ea typeface="Times New Roman"/>
                <a:cs typeface="Times New Roman"/>
                <a:sym typeface="Times New Roman"/>
              </a:rPr>
              <a:t>,  CRU :texte,  MILL :entier,  DEGRE :réel, REGION :texte)</a:t>
            </a:r>
            <a:endParaRPr/>
          </a:p>
          <a:p>
            <a:pPr marL="1430337" marR="0" lvl="3" indent="-342900" algn="l" rtl="0">
              <a:lnSpc>
                <a:spcPct val="93000"/>
              </a:lnSpc>
              <a:spcBef>
                <a:spcPts val="700"/>
              </a:spcBef>
              <a:spcAft>
                <a:spcPts val="0"/>
              </a:spcAft>
              <a:buClr>
                <a:schemeClr val="dk1"/>
              </a:buClr>
              <a:buSzPts val="2000"/>
              <a:buFont typeface="Noto Sans Symbols"/>
              <a:buChar char="▪"/>
            </a:pPr>
            <a:r>
              <a:rPr lang="en-GB" sz="2000" b="0" i="0" u="none" strike="noStrike" cap="none">
                <a:solidFill>
                  <a:srgbClr val="000000"/>
                </a:solidFill>
                <a:latin typeface="Times New Roman"/>
                <a:ea typeface="Times New Roman"/>
                <a:cs typeface="Times New Roman"/>
                <a:sym typeface="Times New Roman"/>
              </a:rPr>
              <a:t>Par convention, la clé primaire est soulignée</a:t>
            </a:r>
            <a:endParaRPr sz="2000" b="0" i="0" u="none" strike="noStrike" cap="none">
              <a:solidFill>
                <a:srgbClr val="000000"/>
              </a:solidFill>
              <a:latin typeface="Times New Roman"/>
              <a:ea typeface="Times New Roman"/>
              <a:cs typeface="Times New Roman"/>
              <a:sym typeface="Times New Roman"/>
            </a:endParaRPr>
          </a:p>
          <a:p>
            <a:pPr marL="1087437" marR="0" lvl="3" indent="0" algn="l" rtl="0">
              <a:lnSpc>
                <a:spcPct val="93000"/>
              </a:lnSpc>
              <a:spcBef>
                <a:spcPts val="700"/>
              </a:spcBef>
              <a:spcAft>
                <a:spcPts val="0"/>
              </a:spcAft>
              <a:buNone/>
            </a:pPr>
            <a:endParaRPr sz="2000" b="0" i="0" u="none" strike="noStrike" cap="none">
              <a:solidFill>
                <a:srgbClr val="000000"/>
              </a:solidFill>
              <a:latin typeface="Cambria"/>
              <a:ea typeface="Cambria"/>
              <a:cs typeface="Cambria"/>
              <a:sym typeface="Cambria"/>
            </a:endParaRPr>
          </a:p>
          <a:p>
            <a:pPr marL="800100" marR="0" lvl="1" indent="-342900" algn="l" rtl="0">
              <a:lnSpc>
                <a:spcPct val="93000"/>
              </a:lnSpc>
              <a:spcBef>
                <a:spcPts val="700"/>
              </a:spcBef>
              <a:spcAft>
                <a:spcPts val="0"/>
              </a:spcAft>
              <a:buClr>
                <a:srgbClr val="000000"/>
              </a:buClr>
              <a:buSzPts val="2400"/>
              <a:buFont typeface="Arial"/>
              <a:buChar char="•"/>
            </a:pPr>
            <a:r>
              <a:rPr lang="en-GB" sz="2000" b="1" i="0" u="none" strike="noStrike" cap="none">
                <a:solidFill>
                  <a:srgbClr val="000000"/>
                </a:solidFill>
                <a:latin typeface="Cambria"/>
                <a:ea typeface="Cambria"/>
                <a:cs typeface="Cambria"/>
                <a:sym typeface="Cambria"/>
              </a:rPr>
              <a:t>Schéma d’une base de données relationnelle</a:t>
            </a:r>
            <a:endParaRPr sz="1800" b="0" i="0" u="none" strike="noStrike" cap="none">
              <a:solidFill>
                <a:srgbClr val="000000"/>
              </a:solidFill>
              <a:latin typeface="Cambria"/>
              <a:ea typeface="Cambria"/>
              <a:cs typeface="Cambria"/>
              <a:sym typeface="Cambria"/>
            </a:endParaRPr>
          </a:p>
          <a:p>
            <a:pPr marL="915987" marR="0" lvl="2" indent="-285750" algn="l" rtl="0">
              <a:lnSpc>
                <a:spcPct val="93000"/>
              </a:lnSpc>
              <a:spcBef>
                <a:spcPts val="700"/>
              </a:spcBef>
              <a:spcAft>
                <a:spcPts val="0"/>
              </a:spcAft>
              <a:buClr>
                <a:srgbClr val="000000"/>
              </a:buClr>
              <a:buSzPts val="1800"/>
              <a:buFont typeface="Noto Sans Symbols"/>
              <a:buChar char="▪"/>
            </a:pPr>
            <a:r>
              <a:rPr lang="en-GB" sz="1800" b="0" i="0" u="none" strike="noStrike" cap="none">
                <a:solidFill>
                  <a:srgbClr val="000000"/>
                </a:solidFill>
                <a:latin typeface="Cambria"/>
                <a:ea typeface="Cambria"/>
                <a:cs typeface="Cambria"/>
                <a:sym typeface="Cambria"/>
              </a:rPr>
              <a:t>C’est l’ensemble des schémas des relations composantes</a:t>
            </a:r>
            <a:endParaRPr sz="1800" b="0" i="0" u="none" strike="noStrike" cap="none">
              <a:solidFill>
                <a:srgbClr val="000000"/>
              </a:solidFill>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6"/>
          <p:cNvGrpSpPr/>
          <p:nvPr/>
        </p:nvGrpSpPr>
        <p:grpSpPr>
          <a:xfrm>
            <a:off x="395536" y="1124744"/>
            <a:ext cx="8352928" cy="144016"/>
            <a:chOff x="395536" y="1196752"/>
            <a:chExt cx="8352928" cy="144016"/>
          </a:xfrm>
        </p:grpSpPr>
        <p:cxnSp>
          <p:nvCxnSpPr>
            <p:cNvPr id="558" name="Google Shape;558;p4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59" name="Google Shape;559;p4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60" name="Google Shape;560;p46"/>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Exemple Schéma</a:t>
            </a:r>
            <a:endParaRPr sz="4400" b="1">
              <a:solidFill>
                <a:srgbClr val="FF0000"/>
              </a:solidFill>
              <a:latin typeface="Calibri"/>
              <a:ea typeface="Calibri"/>
              <a:cs typeface="Calibri"/>
              <a:sym typeface="Calibri"/>
            </a:endParaRPr>
          </a:p>
        </p:txBody>
      </p:sp>
      <p:sp>
        <p:nvSpPr>
          <p:cNvPr id="561" name="Google Shape;561;p46"/>
          <p:cNvSpPr txBox="1"/>
          <p:nvPr/>
        </p:nvSpPr>
        <p:spPr>
          <a:xfrm>
            <a:off x="429884" y="1296469"/>
            <a:ext cx="7120843" cy="5299075"/>
          </a:xfrm>
          <a:prstGeom prst="rect">
            <a:avLst/>
          </a:prstGeom>
          <a:noFill/>
          <a:ln>
            <a:noFill/>
          </a:ln>
        </p:spPr>
        <p:txBody>
          <a:bodyPr spcFirstLastPara="1" wrap="square" lIns="82075" tIns="41025" rIns="82075" bIns="41025" anchor="t" anchorCtr="0">
            <a:noAutofit/>
          </a:bodyPr>
          <a:lstStyle/>
          <a:p>
            <a:pPr marL="342900" marR="0" lvl="0" indent="-34290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Exemple</a:t>
            </a:r>
            <a:endParaRPr sz="2400" b="1">
              <a:solidFill>
                <a:schemeClr val="dk1"/>
              </a:solidFill>
              <a:latin typeface="Cambria"/>
              <a:ea typeface="Cambria"/>
              <a:cs typeface="Cambria"/>
              <a:sym typeface="Cambria"/>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BUVEURS (</a:t>
            </a:r>
            <a:r>
              <a:rPr lang="en-GB" sz="1800" u="sng">
                <a:solidFill>
                  <a:schemeClr val="dk1"/>
                </a:solidFill>
                <a:latin typeface="Cambria"/>
                <a:ea typeface="Cambria"/>
                <a:cs typeface="Cambria"/>
                <a:sym typeface="Cambria"/>
              </a:rPr>
              <a:t>NB</a:t>
            </a:r>
            <a:r>
              <a:rPr lang="en-GB" sz="1800">
                <a:solidFill>
                  <a:schemeClr val="dk1"/>
                </a:solidFill>
                <a:latin typeface="Cambria"/>
                <a:ea typeface="Cambria"/>
                <a:cs typeface="Cambria"/>
                <a:sym typeface="Cambria"/>
              </a:rPr>
              <a:t>, NOM, PRENOM, TYPE)</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VINS (</a:t>
            </a:r>
            <a:r>
              <a:rPr lang="en-GB" sz="1800" u="sng">
                <a:solidFill>
                  <a:schemeClr val="dk1"/>
                </a:solidFill>
                <a:latin typeface="Cambria"/>
                <a:ea typeface="Cambria"/>
                <a:cs typeface="Cambria"/>
                <a:sym typeface="Cambria"/>
              </a:rPr>
              <a:t>NV</a:t>
            </a:r>
            <a:r>
              <a:rPr lang="en-GB" sz="1800">
                <a:solidFill>
                  <a:schemeClr val="dk1"/>
                </a:solidFill>
                <a:latin typeface="Cambria"/>
                <a:ea typeface="Cambria"/>
                <a:cs typeface="Cambria"/>
                <a:sym typeface="Cambria"/>
              </a:rPr>
              <a:t>, CRU, MILL, DEGRE)</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 (</a:t>
            </a:r>
            <a:r>
              <a:rPr lang="en-GB" sz="1800" u="sng">
                <a:solidFill>
                  <a:schemeClr val="dk1"/>
                </a:solidFill>
                <a:latin typeface="Cambria"/>
                <a:ea typeface="Cambria"/>
                <a:cs typeface="Cambria"/>
                <a:sym typeface="Cambria"/>
              </a:rPr>
              <a:t>NB, NV, DATE</a:t>
            </a:r>
            <a:r>
              <a:rPr lang="en-GB" sz="1800">
                <a:solidFill>
                  <a:schemeClr val="dk1"/>
                </a:solidFill>
                <a:latin typeface="Cambria"/>
                <a:ea typeface="Cambria"/>
                <a:cs typeface="Cambria"/>
                <a:sym typeface="Cambria"/>
              </a:rPr>
              <a:t>, QUANTITE)</a:t>
            </a:r>
            <a:endParaRPr/>
          </a:p>
          <a:p>
            <a:pPr marL="342900" marR="0" lvl="0" indent="-342900" algn="l" rtl="0">
              <a:lnSpc>
                <a:spcPct val="150000"/>
              </a:lnSpc>
              <a:spcBef>
                <a:spcPts val="360"/>
              </a:spcBef>
              <a:spcAft>
                <a:spcPts val="0"/>
              </a:spcAft>
              <a:buClr>
                <a:schemeClr val="dk1"/>
              </a:buClr>
              <a:buSzPts val="1800"/>
              <a:buFont typeface="Arial"/>
              <a:buNone/>
            </a:pPr>
            <a:endParaRPr sz="1800">
              <a:solidFill>
                <a:schemeClr val="dk1"/>
              </a:solidFill>
              <a:latin typeface="Cambria"/>
              <a:ea typeface="Cambria"/>
              <a:cs typeface="Cambria"/>
              <a:sym typeface="Cambria"/>
            </a:endParaRPr>
          </a:p>
          <a:p>
            <a:pPr marL="342900" marR="0" lvl="0" indent="-342900" algn="l" rtl="0">
              <a:lnSpc>
                <a:spcPct val="150000"/>
              </a:lnSpc>
              <a:spcBef>
                <a:spcPts val="48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Clés étrangères</a:t>
            </a:r>
            <a:endParaRPr sz="2400" b="1">
              <a:solidFill>
                <a:schemeClr val="dk1"/>
              </a:solidFill>
              <a:latin typeface="Cambria"/>
              <a:ea typeface="Cambria"/>
              <a:cs typeface="Cambria"/>
              <a:sym typeface="Cambria"/>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ABUS.NV fait référence à VINS.NV</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ABUS.NB fait référence à BUVEURS.NB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pSp>
        <p:nvGrpSpPr>
          <p:cNvPr id="568" name="Google Shape;568;p47"/>
          <p:cNvGrpSpPr/>
          <p:nvPr/>
        </p:nvGrpSpPr>
        <p:grpSpPr>
          <a:xfrm>
            <a:off x="395536" y="1124744"/>
            <a:ext cx="8352928" cy="144016"/>
            <a:chOff x="395536" y="1196752"/>
            <a:chExt cx="8352928" cy="144016"/>
          </a:xfrm>
        </p:grpSpPr>
        <p:cxnSp>
          <p:nvCxnSpPr>
            <p:cNvPr id="569" name="Google Shape;569;p4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70" name="Google Shape;570;p4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71" name="Google Shape;571;p47"/>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Exemple Schéma</a:t>
            </a:r>
            <a:endParaRPr sz="4400" b="1">
              <a:solidFill>
                <a:srgbClr val="FF0000"/>
              </a:solidFill>
              <a:latin typeface="Calibri"/>
              <a:ea typeface="Calibri"/>
              <a:cs typeface="Calibri"/>
              <a:sym typeface="Calibri"/>
            </a:endParaRPr>
          </a:p>
        </p:txBody>
      </p:sp>
      <p:sp>
        <p:nvSpPr>
          <p:cNvPr id="572" name="Google Shape;572;p47"/>
          <p:cNvSpPr txBox="1"/>
          <p:nvPr/>
        </p:nvSpPr>
        <p:spPr>
          <a:xfrm>
            <a:off x="429884" y="1296469"/>
            <a:ext cx="7120843" cy="5299075"/>
          </a:xfrm>
          <a:prstGeom prst="rect">
            <a:avLst/>
          </a:prstGeom>
          <a:noFill/>
          <a:ln>
            <a:noFill/>
          </a:ln>
        </p:spPr>
        <p:txBody>
          <a:bodyPr spcFirstLastPara="1" wrap="square" lIns="82075" tIns="41025" rIns="82075" bIns="41025" anchor="t" anchorCtr="0">
            <a:noAutofit/>
          </a:bodyPr>
          <a:lstStyle/>
          <a:p>
            <a:pPr marL="342900" marR="0" lvl="0" indent="-34290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Exemple</a:t>
            </a:r>
            <a:endParaRPr sz="2400" b="1">
              <a:solidFill>
                <a:schemeClr val="dk1"/>
              </a:solidFill>
              <a:latin typeface="Cambria"/>
              <a:ea typeface="Cambria"/>
              <a:cs typeface="Cambria"/>
              <a:sym typeface="Cambria"/>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BUVEURS (</a:t>
            </a:r>
            <a:r>
              <a:rPr lang="en-GB" sz="1800" u="sng">
                <a:solidFill>
                  <a:schemeClr val="dk1"/>
                </a:solidFill>
                <a:latin typeface="Cambria"/>
                <a:ea typeface="Cambria"/>
                <a:cs typeface="Cambria"/>
                <a:sym typeface="Cambria"/>
              </a:rPr>
              <a:t>NB</a:t>
            </a:r>
            <a:r>
              <a:rPr lang="en-GB" sz="1800">
                <a:solidFill>
                  <a:schemeClr val="dk1"/>
                </a:solidFill>
                <a:latin typeface="Cambria"/>
                <a:ea typeface="Cambria"/>
                <a:cs typeface="Cambria"/>
                <a:sym typeface="Cambria"/>
              </a:rPr>
              <a:t>, NOM, PRENOM, TYPE)</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VINS (</a:t>
            </a:r>
            <a:r>
              <a:rPr lang="en-GB" sz="1800" u="sng">
                <a:solidFill>
                  <a:schemeClr val="dk1"/>
                </a:solidFill>
                <a:latin typeface="Cambria"/>
                <a:ea typeface="Cambria"/>
                <a:cs typeface="Cambria"/>
                <a:sym typeface="Cambria"/>
              </a:rPr>
              <a:t>NV</a:t>
            </a:r>
            <a:r>
              <a:rPr lang="en-GB" sz="1800">
                <a:solidFill>
                  <a:schemeClr val="dk1"/>
                </a:solidFill>
                <a:latin typeface="Cambria"/>
                <a:ea typeface="Cambria"/>
                <a:cs typeface="Cambria"/>
                <a:sym typeface="Cambria"/>
              </a:rPr>
              <a:t>, CRU, MILL, DEGRE)</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 (</a:t>
            </a:r>
            <a:r>
              <a:rPr lang="en-GB" sz="1800" u="sng">
                <a:solidFill>
                  <a:schemeClr val="dk1"/>
                </a:solidFill>
                <a:latin typeface="Cambria"/>
                <a:ea typeface="Cambria"/>
                <a:cs typeface="Cambria"/>
                <a:sym typeface="Cambria"/>
              </a:rPr>
              <a:t>NB, NV, DATE</a:t>
            </a:r>
            <a:r>
              <a:rPr lang="en-GB" sz="1800">
                <a:solidFill>
                  <a:schemeClr val="dk1"/>
                </a:solidFill>
                <a:latin typeface="Cambria"/>
                <a:ea typeface="Cambria"/>
                <a:cs typeface="Cambria"/>
                <a:sym typeface="Cambria"/>
              </a:rPr>
              <a:t>, QUANTITE)</a:t>
            </a:r>
            <a:endParaRPr/>
          </a:p>
          <a:p>
            <a:pPr marL="342900" marR="0" lvl="0" indent="-342900" algn="l" rtl="0">
              <a:lnSpc>
                <a:spcPct val="150000"/>
              </a:lnSpc>
              <a:spcBef>
                <a:spcPts val="360"/>
              </a:spcBef>
              <a:spcAft>
                <a:spcPts val="0"/>
              </a:spcAft>
              <a:buClr>
                <a:schemeClr val="dk1"/>
              </a:buClr>
              <a:buSzPts val="1800"/>
              <a:buFont typeface="Arial"/>
              <a:buNone/>
            </a:pPr>
            <a:endParaRPr sz="1800">
              <a:solidFill>
                <a:schemeClr val="dk1"/>
              </a:solidFill>
              <a:latin typeface="Cambria"/>
              <a:ea typeface="Cambria"/>
              <a:cs typeface="Cambria"/>
              <a:sym typeface="Cambria"/>
            </a:endParaRPr>
          </a:p>
          <a:p>
            <a:pPr marL="342900" marR="0" lvl="0" indent="-342900" algn="l" rtl="0">
              <a:lnSpc>
                <a:spcPct val="150000"/>
              </a:lnSpc>
              <a:spcBef>
                <a:spcPts val="48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Clés étrangères</a:t>
            </a:r>
            <a:endParaRPr sz="2400" b="1">
              <a:solidFill>
                <a:schemeClr val="dk1"/>
              </a:solidFill>
              <a:latin typeface="Cambria"/>
              <a:ea typeface="Cambria"/>
              <a:cs typeface="Cambria"/>
              <a:sym typeface="Cambria"/>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ABUS.NV fait référence à VINS.NV</a:t>
            </a:r>
            <a:endParaRPr/>
          </a:p>
          <a:p>
            <a:pPr marL="342900" marR="0" lvl="0" indent="-342900" algn="l" rtl="0">
              <a:lnSpc>
                <a:spcPct val="150000"/>
              </a:lnSpc>
              <a:spcBef>
                <a:spcPts val="360"/>
              </a:spcBef>
              <a:spcAft>
                <a:spcPts val="0"/>
              </a:spcAft>
              <a:buClr>
                <a:schemeClr val="dk1"/>
              </a:buClr>
              <a:buSzPts val="1800"/>
              <a:buFont typeface="Arial"/>
              <a:buNone/>
            </a:pPr>
            <a:r>
              <a:rPr lang="en-GB" sz="1800">
                <a:solidFill>
                  <a:schemeClr val="dk1"/>
                </a:solidFill>
                <a:latin typeface="Cambria"/>
                <a:ea typeface="Cambria"/>
                <a:cs typeface="Cambria"/>
                <a:sym typeface="Cambria"/>
              </a:rPr>
              <a:t>          ABUS.NB fait référence à BUVEURS.NB</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36</a:t>
            </a:fld>
            <a:endParaRPr/>
          </a:p>
        </p:txBody>
      </p:sp>
      <p:grpSp>
        <p:nvGrpSpPr>
          <p:cNvPr id="580" name="Google Shape;580;p48"/>
          <p:cNvGrpSpPr/>
          <p:nvPr/>
        </p:nvGrpSpPr>
        <p:grpSpPr>
          <a:xfrm>
            <a:off x="395536" y="1052736"/>
            <a:ext cx="8352928" cy="144016"/>
            <a:chOff x="395536" y="1196752"/>
            <a:chExt cx="8352928" cy="144016"/>
          </a:xfrm>
        </p:grpSpPr>
        <p:cxnSp>
          <p:nvCxnSpPr>
            <p:cNvPr id="581" name="Google Shape;581;p4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82" name="Google Shape;582;p4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83" name="Google Shape;583;p48"/>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MLD</a:t>
            </a:r>
            <a:endParaRPr sz="4400" b="1">
              <a:solidFill>
                <a:srgbClr val="FF0000"/>
              </a:solidFill>
              <a:latin typeface="Arial"/>
              <a:ea typeface="Arial"/>
              <a:cs typeface="Arial"/>
              <a:sym typeface="Arial"/>
            </a:endParaRPr>
          </a:p>
        </p:txBody>
      </p:sp>
      <p:sp>
        <p:nvSpPr>
          <p:cNvPr id="584" name="Google Shape;584;p48"/>
          <p:cNvSpPr/>
          <p:nvPr/>
        </p:nvSpPr>
        <p:spPr>
          <a:xfrm>
            <a:off x="251520" y="1268760"/>
            <a:ext cx="849694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5400" b="1" cap="none">
                <a:solidFill>
                  <a:srgbClr val="5F497A"/>
                </a:solidFill>
                <a:latin typeface="Calibri"/>
                <a:ea typeface="Calibri"/>
                <a:cs typeface="Calibri"/>
                <a:sym typeface="Calibri"/>
              </a:rPr>
              <a:t>CHAPITRE III </a:t>
            </a:r>
            <a:endParaRPr/>
          </a:p>
          <a:p>
            <a:pPr marL="0" marR="0" lvl="0" indent="0" algn="ctr" rtl="0">
              <a:spcBef>
                <a:spcPts val="0"/>
              </a:spcBef>
              <a:spcAft>
                <a:spcPts val="0"/>
              </a:spcAft>
              <a:buNone/>
            </a:pPr>
            <a:r>
              <a:rPr lang="en-GB" sz="4800" b="1" cap="none">
                <a:solidFill>
                  <a:srgbClr val="5F497A"/>
                </a:solidFill>
                <a:latin typeface="Calibri"/>
                <a:ea typeface="Calibri"/>
                <a:cs typeface="Calibri"/>
                <a:sym typeface="Calibri"/>
              </a:rPr>
              <a:t> </a:t>
            </a:r>
            <a:endParaRPr/>
          </a:p>
          <a:p>
            <a:pPr marL="0" marR="0" lvl="0" indent="0" algn="ctr" rtl="0">
              <a:spcBef>
                <a:spcPts val="0"/>
              </a:spcBef>
              <a:spcAft>
                <a:spcPts val="0"/>
              </a:spcAft>
              <a:buNone/>
            </a:pPr>
            <a:r>
              <a:rPr lang="en-GB" sz="4400" b="1" cap="none">
                <a:solidFill>
                  <a:srgbClr val="5F497A"/>
                </a:solidFill>
                <a:latin typeface="Calibri"/>
                <a:ea typeface="Calibri"/>
                <a:cs typeface="Calibri"/>
                <a:sym typeface="Calibri"/>
              </a:rPr>
              <a:t>PASSAGE MCD  -&gt; MLD</a:t>
            </a:r>
            <a:endParaRPr sz="4400" b="1" cap="none">
              <a:solidFill>
                <a:srgbClr val="5F497A"/>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49"/>
          <p:cNvGrpSpPr/>
          <p:nvPr/>
        </p:nvGrpSpPr>
        <p:grpSpPr>
          <a:xfrm>
            <a:off x="395536" y="1124744"/>
            <a:ext cx="8352928" cy="144016"/>
            <a:chOff x="395536" y="1196752"/>
            <a:chExt cx="8352928" cy="144016"/>
          </a:xfrm>
        </p:grpSpPr>
        <p:cxnSp>
          <p:nvCxnSpPr>
            <p:cNvPr id="592" name="Google Shape;592;p4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593" name="Google Shape;593;p4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594" name="Google Shape;594;p49"/>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Vocabulaire comparé</a:t>
            </a:r>
            <a:endParaRPr sz="4400" b="1">
              <a:solidFill>
                <a:srgbClr val="FF0000"/>
              </a:solidFill>
              <a:latin typeface="Calibri"/>
              <a:ea typeface="Calibri"/>
              <a:cs typeface="Calibri"/>
              <a:sym typeface="Calibri"/>
            </a:endParaRPr>
          </a:p>
        </p:txBody>
      </p:sp>
      <p:graphicFrame>
        <p:nvGraphicFramePr>
          <p:cNvPr id="595" name="Google Shape;595;p49"/>
          <p:cNvGraphicFramePr/>
          <p:nvPr/>
        </p:nvGraphicFramePr>
        <p:xfrm>
          <a:off x="1403648" y="4023320"/>
          <a:ext cx="3000000" cy="3000000"/>
        </p:xfrm>
        <a:graphic>
          <a:graphicData uri="http://schemas.openxmlformats.org/drawingml/2006/table">
            <a:tbl>
              <a:tblPr firstRow="1" bandRow="1">
                <a:noFill/>
                <a:tableStyleId>{A4763206-2341-42BC-8D1A-FC67A3BC9A1E}</a:tableStyleId>
              </a:tblPr>
              <a:tblGrid>
                <a:gridCol w="3048000"/>
                <a:gridCol w="3048000"/>
              </a:tblGrid>
              <a:tr h="370850">
                <a:tc>
                  <a:txBody>
                    <a:bodyPr/>
                    <a:lstStyle/>
                    <a:p>
                      <a:pPr marL="0" marR="0" lvl="0" indent="0" algn="ctr" rtl="0">
                        <a:spcBef>
                          <a:spcPts val="0"/>
                        </a:spcBef>
                        <a:spcAft>
                          <a:spcPts val="0"/>
                        </a:spcAft>
                        <a:buNone/>
                      </a:pPr>
                      <a:r>
                        <a:rPr lang="en-GB" sz="2400" u="none" strike="noStrike" cap="none"/>
                        <a:t>MCD</a:t>
                      </a:r>
                      <a:endParaRPr sz="2400" u="none" strike="noStrike" cap="none"/>
                    </a:p>
                  </a:txBody>
                  <a:tcPr marL="91450" marR="91450" marT="45725" marB="45725"/>
                </a:tc>
                <a:tc>
                  <a:txBody>
                    <a:bodyPr/>
                    <a:lstStyle/>
                    <a:p>
                      <a:pPr marL="0" marR="0" lvl="0" indent="0" algn="ctr" rtl="0">
                        <a:spcBef>
                          <a:spcPts val="0"/>
                        </a:spcBef>
                        <a:spcAft>
                          <a:spcPts val="0"/>
                        </a:spcAft>
                        <a:buNone/>
                      </a:pPr>
                      <a:r>
                        <a:rPr lang="en-GB" sz="2400" u="none" strike="noStrike" cap="none"/>
                        <a:t>Modèle Relationnel</a:t>
                      </a:r>
                      <a:endParaRPr sz="2400" u="none" strike="noStrike" cap="none"/>
                    </a:p>
                  </a:txBody>
                  <a:tcPr marL="91450" marR="91450" marT="45725" marB="45725"/>
                </a:tc>
              </a:tr>
              <a:tr h="370850">
                <a:tc>
                  <a:txBody>
                    <a:bodyPr/>
                    <a:lstStyle/>
                    <a:p>
                      <a:pPr marL="0" marR="0" lvl="0" indent="0" algn="l" rtl="0">
                        <a:spcBef>
                          <a:spcPts val="0"/>
                        </a:spcBef>
                        <a:spcAft>
                          <a:spcPts val="0"/>
                        </a:spcAft>
                        <a:buNone/>
                      </a:pPr>
                      <a:r>
                        <a:rPr lang="en-GB" sz="2400" u="none" strike="noStrike" cap="none"/>
                        <a:t>Entité</a:t>
                      </a:r>
                      <a:endParaRPr sz="2400"/>
                    </a:p>
                  </a:txBody>
                  <a:tcPr marL="91450" marR="91450" marT="45725" marB="45725"/>
                </a:tc>
                <a:tc>
                  <a:txBody>
                    <a:bodyPr/>
                    <a:lstStyle/>
                    <a:p>
                      <a:pPr marL="0" marR="0" lvl="0" indent="0" algn="l" rtl="0">
                        <a:spcBef>
                          <a:spcPts val="0"/>
                        </a:spcBef>
                        <a:spcAft>
                          <a:spcPts val="0"/>
                        </a:spcAft>
                        <a:buNone/>
                      </a:pPr>
                      <a:r>
                        <a:rPr lang="en-GB" sz="2400"/>
                        <a:t>Table ou relation</a:t>
                      </a:r>
                      <a:endParaRPr sz="2400"/>
                    </a:p>
                  </a:txBody>
                  <a:tcPr marL="91450" marR="91450" marT="45725" marB="45725"/>
                </a:tc>
              </a:tr>
              <a:tr h="370850">
                <a:tc>
                  <a:txBody>
                    <a:bodyPr/>
                    <a:lstStyle/>
                    <a:p>
                      <a:pPr marL="0" marR="0" lvl="0" indent="0" algn="l" rtl="0">
                        <a:spcBef>
                          <a:spcPts val="0"/>
                        </a:spcBef>
                        <a:spcAft>
                          <a:spcPts val="0"/>
                        </a:spcAft>
                        <a:buNone/>
                      </a:pPr>
                      <a:r>
                        <a:rPr lang="en-GB" sz="2400"/>
                        <a:t>Propriété</a:t>
                      </a:r>
                      <a:endParaRPr sz="2400"/>
                    </a:p>
                  </a:txBody>
                  <a:tcPr marL="91450" marR="91450" marT="45725" marB="45725"/>
                </a:tc>
                <a:tc>
                  <a:txBody>
                    <a:bodyPr/>
                    <a:lstStyle/>
                    <a:p>
                      <a:pPr marL="0" marR="0" lvl="0" indent="0" algn="l" rtl="0">
                        <a:spcBef>
                          <a:spcPts val="0"/>
                        </a:spcBef>
                        <a:spcAft>
                          <a:spcPts val="0"/>
                        </a:spcAft>
                        <a:buNone/>
                      </a:pPr>
                      <a:r>
                        <a:rPr lang="en-GB" sz="2400"/>
                        <a:t>Attribut, colonne</a:t>
                      </a:r>
                      <a:endParaRPr sz="2400"/>
                    </a:p>
                  </a:txBody>
                  <a:tcPr marL="91450" marR="91450" marT="45725" marB="45725"/>
                </a:tc>
              </a:tr>
              <a:tr h="370850">
                <a:tc>
                  <a:txBody>
                    <a:bodyPr/>
                    <a:lstStyle/>
                    <a:p>
                      <a:pPr marL="0" marR="0" lvl="0" indent="0" algn="l" rtl="0">
                        <a:spcBef>
                          <a:spcPts val="0"/>
                        </a:spcBef>
                        <a:spcAft>
                          <a:spcPts val="0"/>
                        </a:spcAft>
                        <a:buNone/>
                      </a:pPr>
                      <a:r>
                        <a:rPr lang="en-GB" sz="2400"/>
                        <a:t>Identifiant</a:t>
                      </a:r>
                      <a:endParaRPr sz="2400"/>
                    </a:p>
                  </a:txBody>
                  <a:tcPr marL="91450" marR="91450" marT="45725" marB="45725"/>
                </a:tc>
                <a:tc>
                  <a:txBody>
                    <a:bodyPr/>
                    <a:lstStyle/>
                    <a:p>
                      <a:pPr marL="0" marR="0" lvl="0" indent="0" algn="l" rtl="0">
                        <a:spcBef>
                          <a:spcPts val="0"/>
                        </a:spcBef>
                        <a:spcAft>
                          <a:spcPts val="0"/>
                        </a:spcAft>
                        <a:buNone/>
                      </a:pPr>
                      <a:r>
                        <a:rPr lang="en-GB" sz="2400"/>
                        <a:t>Clé primaire</a:t>
                      </a:r>
                      <a:endParaRPr sz="2400"/>
                    </a:p>
                  </a:txBody>
                  <a:tcPr marL="91450" marR="91450" marT="45725" marB="45725"/>
                </a:tc>
              </a:tr>
              <a:tr h="370850">
                <a:tc>
                  <a:txBody>
                    <a:bodyPr/>
                    <a:lstStyle/>
                    <a:p>
                      <a:pPr marL="0" marR="0" lvl="0" indent="0" algn="l" rtl="0">
                        <a:spcBef>
                          <a:spcPts val="0"/>
                        </a:spcBef>
                        <a:spcAft>
                          <a:spcPts val="0"/>
                        </a:spcAft>
                        <a:buNone/>
                      </a:pPr>
                      <a:r>
                        <a:rPr lang="en-GB" sz="2400"/>
                        <a:t>Association</a:t>
                      </a:r>
                      <a:endParaRPr sz="2400"/>
                    </a:p>
                  </a:txBody>
                  <a:tcPr marL="91450" marR="91450" marT="45725" marB="45725"/>
                </a:tc>
                <a:tc>
                  <a:txBody>
                    <a:bodyPr/>
                    <a:lstStyle/>
                    <a:p>
                      <a:pPr marL="0" marR="0" lvl="0" indent="0" algn="l" rtl="0">
                        <a:spcBef>
                          <a:spcPts val="0"/>
                        </a:spcBef>
                        <a:spcAft>
                          <a:spcPts val="0"/>
                        </a:spcAft>
                        <a:buNone/>
                      </a:pPr>
                      <a:r>
                        <a:rPr lang="en-GB" sz="2400"/>
                        <a:t>Relation</a:t>
                      </a:r>
                      <a:endParaRPr sz="2400"/>
                    </a:p>
                  </a:txBody>
                  <a:tcPr marL="91450" marR="91450" marT="45725" marB="45725"/>
                </a:tc>
              </a:tr>
            </a:tbl>
          </a:graphicData>
        </a:graphic>
      </p:graphicFrame>
      <p:pic>
        <p:nvPicPr>
          <p:cNvPr id="596" name="Google Shape;596;p49"/>
          <p:cNvPicPr preferRelativeResize="0"/>
          <p:nvPr/>
        </p:nvPicPr>
        <p:blipFill rotWithShape="1">
          <a:blip r:embed="rId3">
            <a:alphaModFix/>
          </a:blip>
          <a:srcRect/>
          <a:stretch/>
        </p:blipFill>
        <p:spPr>
          <a:xfrm>
            <a:off x="251520" y="1772816"/>
            <a:ext cx="8712968" cy="151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50"/>
          <p:cNvGrpSpPr/>
          <p:nvPr/>
        </p:nvGrpSpPr>
        <p:grpSpPr>
          <a:xfrm>
            <a:off x="395536" y="1124744"/>
            <a:ext cx="8352928" cy="144016"/>
            <a:chOff x="395536" y="1196752"/>
            <a:chExt cx="8352928" cy="144016"/>
          </a:xfrm>
        </p:grpSpPr>
        <p:cxnSp>
          <p:nvCxnSpPr>
            <p:cNvPr id="604" name="Google Shape;604;p5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605" name="Google Shape;605;p5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606" name="Google Shape;606;p50"/>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Du MCD vers MLD</a:t>
            </a:r>
            <a:endParaRPr sz="4400" b="1">
              <a:solidFill>
                <a:srgbClr val="FF0000"/>
              </a:solidFill>
              <a:latin typeface="Calibri"/>
              <a:ea typeface="Calibri"/>
              <a:cs typeface="Calibri"/>
              <a:sym typeface="Calibri"/>
            </a:endParaRPr>
          </a:p>
        </p:txBody>
      </p:sp>
      <p:sp>
        <p:nvSpPr>
          <p:cNvPr id="607" name="Google Shape;607;p50"/>
          <p:cNvSpPr txBox="1"/>
          <p:nvPr/>
        </p:nvSpPr>
        <p:spPr>
          <a:xfrm>
            <a:off x="671513" y="1603375"/>
            <a:ext cx="7284863" cy="4201889"/>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Traitement des entités</a:t>
            </a:r>
            <a:endParaRPr sz="2000" b="1">
              <a:solidFill>
                <a:schemeClr val="dk1"/>
              </a:solidFill>
              <a:latin typeface="Cambria"/>
              <a:ea typeface="Cambria"/>
              <a:cs typeface="Cambria"/>
              <a:sym typeface="Cambria"/>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Chaque entité devient une table.</a:t>
            </a:r>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Chaque propriété devient une colonne de cette table.</a:t>
            </a:r>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L’identifiant d’une entité devient la clé primaire de la table correspondante.</a:t>
            </a:r>
            <a:endParaRPr/>
          </a:p>
          <a:p>
            <a:pPr marL="742950" marR="0" lvl="1" indent="-285750" algn="l" rtl="0">
              <a:lnSpc>
                <a:spcPct val="150000"/>
              </a:lnSpc>
              <a:spcBef>
                <a:spcPts val="360"/>
              </a:spcBef>
              <a:spcAft>
                <a:spcPts val="0"/>
              </a:spcAft>
              <a:buClr>
                <a:schemeClr val="dk1"/>
              </a:buClr>
              <a:buSzPts val="1800"/>
              <a:buFont typeface="Times New Roman"/>
              <a:buNone/>
            </a:pPr>
            <a:endParaRPr sz="1800" b="0" i="0" u="none" strike="noStrike" cap="none">
              <a:solidFill>
                <a:schemeClr val="dk1"/>
              </a:solidFill>
              <a:latin typeface="Cambria"/>
              <a:ea typeface="Cambria"/>
              <a:cs typeface="Cambria"/>
              <a:sym typeface="Cambria"/>
            </a:endParaRPr>
          </a:p>
          <a:p>
            <a:pPr marL="342900" marR="0" lvl="0" indent="-342900" algn="l" rtl="0">
              <a:lnSpc>
                <a:spcPct val="150000"/>
              </a:lnSpc>
              <a:spcBef>
                <a:spcPts val="40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Traitement des associations</a:t>
            </a:r>
            <a:endParaRPr/>
          </a:p>
          <a:p>
            <a:pPr marL="742950" marR="0" lvl="1" indent="-285750" algn="l" rtl="0">
              <a:lnSpc>
                <a:spcPct val="150000"/>
              </a:lnSpc>
              <a:spcBef>
                <a:spcPts val="360"/>
              </a:spcBef>
              <a:spcAft>
                <a:spcPts val="0"/>
              </a:spcAft>
              <a:buClr>
                <a:schemeClr val="dk1"/>
              </a:buClr>
              <a:buSzPts val="1800"/>
              <a:buFont typeface="Arial"/>
              <a:buChar char="–"/>
            </a:pPr>
            <a:r>
              <a:rPr lang="en-GB" sz="1800" b="0" i="0" u="none" strike="noStrike" cap="none">
                <a:solidFill>
                  <a:schemeClr val="dk1"/>
                </a:solidFill>
                <a:latin typeface="Cambria"/>
                <a:ea typeface="Cambria"/>
                <a:cs typeface="Cambria"/>
                <a:sym typeface="Cambria"/>
              </a:rPr>
              <a:t>Le traitement des associations dépend des cardinalités des ces associations.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Google Shape;614;p51"/>
          <p:cNvGrpSpPr/>
          <p:nvPr/>
        </p:nvGrpSpPr>
        <p:grpSpPr>
          <a:xfrm>
            <a:off x="395536" y="1124744"/>
            <a:ext cx="8352928" cy="144016"/>
            <a:chOff x="395536" y="1196752"/>
            <a:chExt cx="8352928" cy="144016"/>
          </a:xfrm>
        </p:grpSpPr>
        <p:cxnSp>
          <p:nvCxnSpPr>
            <p:cNvPr id="615" name="Google Shape;615;p5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616" name="Google Shape;616;p5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617" name="Google Shape;617;p51"/>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sp>
        <p:nvSpPr>
          <p:cNvPr id="618" name="Google Shape;618;p51"/>
          <p:cNvSpPr txBox="1"/>
          <p:nvPr/>
        </p:nvSpPr>
        <p:spPr>
          <a:xfrm>
            <a:off x="671513" y="1412776"/>
            <a:ext cx="7284863" cy="4201889"/>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Relation binaire aux cardinalité </a:t>
            </a:r>
            <a:r>
              <a:rPr lang="en-GB" sz="1800" b="1" i="1">
                <a:solidFill>
                  <a:schemeClr val="dk1"/>
                </a:solidFill>
                <a:latin typeface="Cambria"/>
                <a:ea typeface="Cambria"/>
                <a:cs typeface="Cambria"/>
                <a:sym typeface="Cambria"/>
              </a:rPr>
              <a:t>(X,1)-(X,n) dont X = 0, 1</a:t>
            </a:r>
            <a:endParaRPr/>
          </a:p>
        </p:txBody>
      </p:sp>
      <p:sp>
        <p:nvSpPr>
          <p:cNvPr id="619" name="Google Shape;619;p51"/>
          <p:cNvSpPr txBox="1"/>
          <p:nvPr/>
        </p:nvSpPr>
        <p:spPr>
          <a:xfrm>
            <a:off x="731493" y="5085184"/>
            <a:ext cx="765693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La clé primare de la table à la cardinalité (X,n) devient une clé etrangère dans la table à la cardinalité (X,1) et va nous permettre de créer un lien entre les tables.</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L’attribut de l’association passe dans la table à la cardinalité (X,1)</a:t>
            </a:r>
            <a:endParaRPr sz="1800" b="1">
              <a:solidFill>
                <a:schemeClr val="dk1"/>
              </a:solidFill>
              <a:latin typeface="Cambria"/>
              <a:ea typeface="Cambria"/>
              <a:cs typeface="Cambria"/>
              <a:sym typeface="Cambria"/>
            </a:endParaRPr>
          </a:p>
        </p:txBody>
      </p:sp>
      <p:pic>
        <p:nvPicPr>
          <p:cNvPr id="620" name="Google Shape;620;p51"/>
          <p:cNvPicPr preferRelativeResize="0"/>
          <p:nvPr/>
        </p:nvPicPr>
        <p:blipFill rotWithShape="1">
          <a:blip r:embed="rId3">
            <a:alphaModFix/>
          </a:blip>
          <a:srcRect/>
          <a:stretch/>
        </p:blipFill>
        <p:spPr>
          <a:xfrm>
            <a:off x="1675996" y="1938129"/>
            <a:ext cx="5792008" cy="29817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125" name="Google Shape;125;p16"/>
          <p:cNvSpPr/>
          <p:nvPr/>
        </p:nvSpPr>
        <p:spPr>
          <a:xfrm>
            <a:off x="1331640" y="1340768"/>
            <a:ext cx="5832648"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6000" b="1">
                <a:solidFill>
                  <a:srgbClr val="DF322D"/>
                </a:solidFill>
                <a:latin typeface="Arial"/>
                <a:ea typeface="Arial"/>
                <a:cs typeface="Arial"/>
                <a:sym typeface="Arial"/>
              </a:rPr>
              <a:t> </a:t>
            </a:r>
            <a:r>
              <a:rPr lang="en-GB" sz="3200" b="1">
                <a:solidFill>
                  <a:srgbClr val="DF322D"/>
                </a:solidFill>
                <a:latin typeface="Arial"/>
                <a:ea typeface="Arial"/>
                <a:cs typeface="Arial"/>
                <a:sym typeface="Arial"/>
              </a:rPr>
              <a:t>PARTIE I  </a:t>
            </a:r>
            <a:endParaRPr/>
          </a:p>
          <a:p>
            <a:pPr marL="0" marR="0" lvl="0" indent="0" algn="ctr" rtl="0">
              <a:spcBef>
                <a:spcPts val="0"/>
              </a:spcBef>
              <a:spcAft>
                <a:spcPts val="0"/>
              </a:spcAft>
              <a:buNone/>
            </a:pPr>
            <a:r>
              <a:rPr lang="en-GB" sz="6000" b="1">
                <a:solidFill>
                  <a:srgbClr val="DF322D"/>
                </a:solidFill>
                <a:latin typeface="Arial"/>
                <a:ea typeface="Arial"/>
                <a:cs typeface="Arial"/>
                <a:sym typeface="Arial"/>
              </a:rPr>
              <a:t>GENERALITE</a:t>
            </a:r>
            <a:endParaRPr sz="6000" b="1">
              <a:solidFill>
                <a:srgbClr val="DF322D"/>
              </a:solidFill>
              <a:latin typeface="Calibri"/>
              <a:ea typeface="Calibri"/>
              <a:cs typeface="Calibri"/>
              <a:sym typeface="Calibri"/>
            </a:endParaRPr>
          </a:p>
        </p:txBody>
      </p:sp>
      <p:grpSp>
        <p:nvGrpSpPr>
          <p:cNvPr id="126" name="Google Shape;126;p16"/>
          <p:cNvGrpSpPr/>
          <p:nvPr/>
        </p:nvGrpSpPr>
        <p:grpSpPr>
          <a:xfrm>
            <a:off x="467544" y="3717032"/>
            <a:ext cx="8352928" cy="144016"/>
            <a:chOff x="395536" y="1196752"/>
            <a:chExt cx="8352928" cy="144016"/>
          </a:xfrm>
        </p:grpSpPr>
        <p:cxnSp>
          <p:nvCxnSpPr>
            <p:cNvPr id="127" name="Google Shape;127;p1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8" name="Google Shape;128;p1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52"/>
          <p:cNvGrpSpPr/>
          <p:nvPr/>
        </p:nvGrpSpPr>
        <p:grpSpPr>
          <a:xfrm>
            <a:off x="395536" y="1124744"/>
            <a:ext cx="8352928" cy="144016"/>
            <a:chOff x="395536" y="1196752"/>
            <a:chExt cx="8352928" cy="144016"/>
          </a:xfrm>
        </p:grpSpPr>
        <p:cxnSp>
          <p:nvCxnSpPr>
            <p:cNvPr id="628" name="Google Shape;628;p5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629" name="Google Shape;629;p5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630" name="Google Shape;630;p52"/>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grpSp>
        <p:nvGrpSpPr>
          <p:cNvPr id="631" name="Google Shape;631;p52"/>
          <p:cNvGrpSpPr/>
          <p:nvPr/>
        </p:nvGrpSpPr>
        <p:grpSpPr>
          <a:xfrm>
            <a:off x="2124075" y="2243861"/>
            <a:ext cx="5583237" cy="1314450"/>
            <a:chOff x="1506" y="1434"/>
            <a:chExt cx="3517" cy="828"/>
          </a:xfrm>
        </p:grpSpPr>
        <p:grpSp>
          <p:nvGrpSpPr>
            <p:cNvPr id="632" name="Google Shape;632;p52"/>
            <p:cNvGrpSpPr/>
            <p:nvPr/>
          </p:nvGrpSpPr>
          <p:grpSpPr>
            <a:xfrm>
              <a:off x="1506" y="1434"/>
              <a:ext cx="660" cy="828"/>
              <a:chOff x="1506" y="1434"/>
              <a:chExt cx="660" cy="828"/>
            </a:xfrm>
          </p:grpSpPr>
          <p:grpSp>
            <p:nvGrpSpPr>
              <p:cNvPr id="633" name="Google Shape;633;p52"/>
              <p:cNvGrpSpPr/>
              <p:nvPr/>
            </p:nvGrpSpPr>
            <p:grpSpPr>
              <a:xfrm>
                <a:off x="1506" y="1434"/>
                <a:ext cx="660" cy="282"/>
                <a:chOff x="1506" y="1434"/>
                <a:chExt cx="660" cy="282"/>
              </a:xfrm>
            </p:grpSpPr>
            <p:sp>
              <p:nvSpPr>
                <p:cNvPr id="634" name="Google Shape;634;p52"/>
                <p:cNvSpPr/>
                <p:nvPr/>
              </p:nvSpPr>
              <p:spPr>
                <a:xfrm>
                  <a:off x="1506" y="1447"/>
                  <a:ext cx="660" cy="255"/>
                </a:xfrm>
                <a:custGeom>
                  <a:avLst/>
                  <a:gdLst/>
                  <a:ahLst/>
                  <a:cxnLst/>
                  <a:rect l="l" t="t" r="r" b="b"/>
                  <a:pathLst>
                    <a:path w="2909" h="1125" extrusionOk="0">
                      <a:moveTo>
                        <a:pt x="0" y="0"/>
                      </a:moveTo>
                      <a:lnTo>
                        <a:pt x="2908" y="0"/>
                      </a:lnTo>
                      <a:lnTo>
                        <a:pt x="2908"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635" name="Google Shape;635;p52"/>
                <p:cNvSpPr txBox="1"/>
                <p:nvPr/>
              </p:nvSpPr>
              <p:spPr>
                <a:xfrm>
                  <a:off x="1506" y="1434"/>
                  <a:ext cx="660"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Cambria"/>
                      <a:ea typeface="Cambria"/>
                      <a:cs typeface="Cambria"/>
                      <a:sym typeface="Cambria"/>
                    </a:rPr>
                    <a:t>Prof</a:t>
                  </a:r>
                  <a:endParaRPr/>
                </a:p>
              </p:txBody>
            </p:sp>
          </p:grpSp>
          <p:grpSp>
            <p:nvGrpSpPr>
              <p:cNvPr id="636" name="Google Shape;636;p52"/>
              <p:cNvGrpSpPr/>
              <p:nvPr/>
            </p:nvGrpSpPr>
            <p:grpSpPr>
              <a:xfrm>
                <a:off x="1506" y="1557"/>
                <a:ext cx="660" cy="705"/>
                <a:chOff x="1506" y="1557"/>
                <a:chExt cx="660" cy="705"/>
              </a:xfrm>
            </p:grpSpPr>
            <p:sp>
              <p:nvSpPr>
                <p:cNvPr id="637" name="Google Shape;637;p52"/>
                <p:cNvSpPr/>
                <p:nvPr/>
              </p:nvSpPr>
              <p:spPr>
                <a:xfrm>
                  <a:off x="1506" y="1686"/>
                  <a:ext cx="660" cy="447"/>
                </a:xfrm>
                <a:custGeom>
                  <a:avLst/>
                  <a:gdLst/>
                  <a:ahLst/>
                  <a:cxnLst/>
                  <a:rect l="l" t="t" r="r" b="b"/>
                  <a:pathLst>
                    <a:path w="2909" h="1971" extrusionOk="0">
                      <a:moveTo>
                        <a:pt x="0" y="0"/>
                      </a:moveTo>
                      <a:lnTo>
                        <a:pt x="2908" y="0"/>
                      </a:lnTo>
                      <a:lnTo>
                        <a:pt x="2908" y="1970"/>
                      </a:lnTo>
                      <a:lnTo>
                        <a:pt x="0" y="1970"/>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638" name="Google Shape;638;p52"/>
                <p:cNvSpPr txBox="1"/>
                <p:nvPr/>
              </p:nvSpPr>
              <p:spPr>
                <a:xfrm>
                  <a:off x="1506" y="1557"/>
                  <a:ext cx="660" cy="705"/>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u="sng">
                      <a:solidFill>
                        <a:srgbClr val="000000"/>
                      </a:solidFill>
                      <a:latin typeface="Cambria"/>
                      <a:ea typeface="Cambria"/>
                      <a:cs typeface="Cambria"/>
                      <a:sym typeface="Cambria"/>
                    </a:rPr>
                    <a:t>NoProf</a:t>
                  </a:r>
                  <a:endParaRPr/>
                </a:p>
                <a:p>
                  <a:pPr marL="0" marR="0" lvl="0" indent="0" algn="ctr" rtl="0">
                    <a:spcBef>
                      <a:spcPts val="0"/>
                    </a:spcBef>
                    <a:spcAft>
                      <a:spcPts val="0"/>
                    </a:spcAft>
                    <a:buNone/>
                  </a:pPr>
                  <a:r>
                    <a:rPr lang="en-GB" sz="2000">
                      <a:solidFill>
                        <a:srgbClr val="000000"/>
                      </a:solidFill>
                      <a:latin typeface="Cambria"/>
                      <a:ea typeface="Cambria"/>
                      <a:cs typeface="Cambria"/>
                      <a:sym typeface="Cambria"/>
                    </a:rPr>
                    <a:t>Nom</a:t>
                  </a:r>
                  <a:endParaRPr/>
                </a:p>
              </p:txBody>
            </p:sp>
          </p:grpSp>
        </p:grpSp>
        <p:grpSp>
          <p:nvGrpSpPr>
            <p:cNvPr id="639" name="Google Shape;639;p52"/>
            <p:cNvGrpSpPr/>
            <p:nvPr/>
          </p:nvGrpSpPr>
          <p:grpSpPr>
            <a:xfrm>
              <a:off x="4223" y="1434"/>
              <a:ext cx="800" cy="828"/>
              <a:chOff x="4223" y="1434"/>
              <a:chExt cx="800" cy="828"/>
            </a:xfrm>
          </p:grpSpPr>
          <p:grpSp>
            <p:nvGrpSpPr>
              <p:cNvPr id="640" name="Google Shape;640;p52"/>
              <p:cNvGrpSpPr/>
              <p:nvPr/>
            </p:nvGrpSpPr>
            <p:grpSpPr>
              <a:xfrm>
                <a:off x="4223" y="1434"/>
                <a:ext cx="800" cy="282"/>
                <a:chOff x="4223" y="1434"/>
                <a:chExt cx="800" cy="282"/>
              </a:xfrm>
            </p:grpSpPr>
            <p:sp>
              <p:nvSpPr>
                <p:cNvPr id="641" name="Google Shape;641;p52"/>
                <p:cNvSpPr/>
                <p:nvPr/>
              </p:nvSpPr>
              <p:spPr>
                <a:xfrm>
                  <a:off x="4223" y="1447"/>
                  <a:ext cx="800" cy="255"/>
                </a:xfrm>
                <a:custGeom>
                  <a:avLst/>
                  <a:gdLst/>
                  <a:ahLst/>
                  <a:cxnLst/>
                  <a:rect l="l" t="t" r="r" b="b"/>
                  <a:pathLst>
                    <a:path w="3526" h="1125" extrusionOk="0">
                      <a:moveTo>
                        <a:pt x="0" y="0"/>
                      </a:moveTo>
                      <a:lnTo>
                        <a:pt x="3525" y="0"/>
                      </a:lnTo>
                      <a:lnTo>
                        <a:pt x="3525"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642" name="Google Shape;642;p52"/>
                <p:cNvSpPr txBox="1"/>
                <p:nvPr/>
              </p:nvSpPr>
              <p:spPr>
                <a:xfrm>
                  <a:off x="4223" y="1434"/>
                  <a:ext cx="799"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Cambria"/>
                      <a:ea typeface="Cambria"/>
                      <a:cs typeface="Cambria"/>
                      <a:sym typeface="Cambria"/>
                    </a:rPr>
                    <a:t>Cours</a:t>
                  </a:r>
                  <a:endParaRPr/>
                </a:p>
              </p:txBody>
            </p:sp>
          </p:grpSp>
          <p:grpSp>
            <p:nvGrpSpPr>
              <p:cNvPr id="643" name="Google Shape;643;p52"/>
              <p:cNvGrpSpPr/>
              <p:nvPr/>
            </p:nvGrpSpPr>
            <p:grpSpPr>
              <a:xfrm>
                <a:off x="4223" y="1557"/>
                <a:ext cx="800" cy="705"/>
                <a:chOff x="4223" y="1557"/>
                <a:chExt cx="800" cy="705"/>
              </a:xfrm>
            </p:grpSpPr>
            <p:sp>
              <p:nvSpPr>
                <p:cNvPr id="644" name="Google Shape;644;p52"/>
                <p:cNvSpPr/>
                <p:nvPr/>
              </p:nvSpPr>
              <p:spPr>
                <a:xfrm>
                  <a:off x="4223" y="1686"/>
                  <a:ext cx="800" cy="447"/>
                </a:xfrm>
                <a:custGeom>
                  <a:avLst/>
                  <a:gdLst/>
                  <a:ahLst/>
                  <a:cxnLst/>
                  <a:rect l="l" t="t" r="r" b="b"/>
                  <a:pathLst>
                    <a:path w="3526" h="1970" extrusionOk="0">
                      <a:moveTo>
                        <a:pt x="0" y="0"/>
                      </a:moveTo>
                      <a:lnTo>
                        <a:pt x="3525" y="0"/>
                      </a:lnTo>
                      <a:lnTo>
                        <a:pt x="3525" y="1969"/>
                      </a:lnTo>
                      <a:lnTo>
                        <a:pt x="0" y="1969"/>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645" name="Google Shape;645;p52"/>
                <p:cNvSpPr txBox="1"/>
                <p:nvPr/>
              </p:nvSpPr>
              <p:spPr>
                <a:xfrm>
                  <a:off x="4223" y="1557"/>
                  <a:ext cx="799" cy="705"/>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u="sng">
                      <a:solidFill>
                        <a:srgbClr val="000000"/>
                      </a:solidFill>
                      <a:latin typeface="Cambria"/>
                      <a:ea typeface="Cambria"/>
                      <a:cs typeface="Cambria"/>
                      <a:sym typeface="Cambria"/>
                    </a:rPr>
                    <a:t>NoCours</a:t>
                  </a:r>
                  <a:endParaRPr/>
                </a:p>
                <a:p>
                  <a:pPr marL="0" marR="0" lvl="0" indent="0" algn="ctr" rtl="0">
                    <a:spcBef>
                      <a:spcPts val="0"/>
                    </a:spcBef>
                    <a:spcAft>
                      <a:spcPts val="0"/>
                    </a:spcAft>
                    <a:buNone/>
                  </a:pPr>
                  <a:r>
                    <a:rPr lang="en-GB" sz="2000">
                      <a:solidFill>
                        <a:srgbClr val="000000"/>
                      </a:solidFill>
                      <a:latin typeface="Cambria"/>
                      <a:ea typeface="Cambria"/>
                      <a:cs typeface="Cambria"/>
                      <a:sym typeface="Cambria"/>
                    </a:rPr>
                    <a:t>Intitulé</a:t>
                  </a:r>
                  <a:endParaRPr/>
                </a:p>
              </p:txBody>
            </p:sp>
          </p:grpSp>
        </p:grpSp>
        <p:sp>
          <p:nvSpPr>
            <p:cNvPr id="646" name="Google Shape;646;p52"/>
            <p:cNvSpPr/>
            <p:nvPr/>
          </p:nvSpPr>
          <p:spPr>
            <a:xfrm>
              <a:off x="2731" y="1511"/>
              <a:ext cx="1066" cy="622"/>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
          <p:nvSpPr>
            <p:cNvPr id="647" name="Google Shape;647;p52"/>
            <p:cNvSpPr/>
            <p:nvPr/>
          </p:nvSpPr>
          <p:spPr>
            <a:xfrm>
              <a:off x="2891" y="1559"/>
              <a:ext cx="780" cy="249"/>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mbria"/>
                  <a:ea typeface="Cambria"/>
                  <a:cs typeface="Cambria"/>
                  <a:sym typeface="Cambria"/>
                </a:rPr>
                <a:t>Enseigne</a:t>
              </a:r>
              <a:endParaRPr/>
            </a:p>
          </p:txBody>
        </p:sp>
        <p:sp>
          <p:nvSpPr>
            <p:cNvPr id="648" name="Google Shape;648;p52"/>
            <p:cNvSpPr/>
            <p:nvPr/>
          </p:nvSpPr>
          <p:spPr>
            <a:xfrm>
              <a:off x="2785" y="1798"/>
              <a:ext cx="1023" cy="212"/>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mbria"/>
                  <a:ea typeface="Cambria"/>
                  <a:cs typeface="Cambria"/>
                  <a:sym typeface="Cambria"/>
                </a:rPr>
                <a:t>VolumeHoraire</a:t>
              </a:r>
              <a:endParaRPr/>
            </a:p>
          </p:txBody>
        </p:sp>
        <p:cxnSp>
          <p:nvCxnSpPr>
            <p:cNvPr id="649" name="Google Shape;649;p52"/>
            <p:cNvCxnSpPr/>
            <p:nvPr/>
          </p:nvCxnSpPr>
          <p:spPr>
            <a:xfrm>
              <a:off x="2165" y="1798"/>
              <a:ext cx="2058" cy="1"/>
            </a:xfrm>
            <a:prstGeom prst="straightConnector1">
              <a:avLst/>
            </a:prstGeom>
            <a:noFill/>
            <a:ln w="9525" cap="flat" cmpd="sng">
              <a:solidFill>
                <a:srgbClr val="000000"/>
              </a:solidFill>
              <a:prstDash val="solid"/>
              <a:round/>
              <a:headEnd type="none" w="med" len="med"/>
              <a:tailEnd type="none" w="med" len="med"/>
            </a:ln>
          </p:spPr>
        </p:cxnSp>
        <p:sp>
          <p:nvSpPr>
            <p:cNvPr id="650" name="Google Shape;650;p52"/>
            <p:cNvSpPr/>
            <p:nvPr/>
          </p:nvSpPr>
          <p:spPr>
            <a:xfrm>
              <a:off x="2241" y="1597"/>
              <a:ext cx="307" cy="212"/>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mbria"/>
                  <a:ea typeface="Cambria"/>
                  <a:cs typeface="Cambria"/>
                  <a:sym typeface="Cambria"/>
                </a:rPr>
                <a:t>1,n</a:t>
              </a:r>
              <a:endParaRPr/>
            </a:p>
          </p:txBody>
        </p:sp>
        <p:sp>
          <p:nvSpPr>
            <p:cNvPr id="651" name="Google Shape;651;p52"/>
            <p:cNvSpPr/>
            <p:nvPr/>
          </p:nvSpPr>
          <p:spPr>
            <a:xfrm>
              <a:off x="3917" y="1597"/>
              <a:ext cx="307" cy="212"/>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mbria"/>
                  <a:ea typeface="Cambria"/>
                  <a:cs typeface="Cambria"/>
                  <a:sym typeface="Cambria"/>
                </a:rPr>
                <a:t>1,n</a:t>
              </a:r>
              <a:endParaRPr/>
            </a:p>
          </p:txBody>
        </p:sp>
      </p:grpSp>
      <p:pic>
        <p:nvPicPr>
          <p:cNvPr id="652" name="Google Shape;652;p52"/>
          <p:cNvPicPr preferRelativeResize="0"/>
          <p:nvPr/>
        </p:nvPicPr>
        <p:blipFill rotWithShape="1">
          <a:blip r:embed="rId3">
            <a:alphaModFix/>
          </a:blip>
          <a:srcRect/>
          <a:stretch/>
        </p:blipFill>
        <p:spPr>
          <a:xfrm>
            <a:off x="5340350" y="4171086"/>
            <a:ext cx="2538413" cy="1200150"/>
          </a:xfrm>
          <a:prstGeom prst="rect">
            <a:avLst/>
          </a:prstGeom>
          <a:noFill/>
          <a:ln>
            <a:noFill/>
          </a:ln>
        </p:spPr>
      </p:pic>
      <p:pic>
        <p:nvPicPr>
          <p:cNvPr id="653" name="Google Shape;653;p52"/>
          <p:cNvPicPr preferRelativeResize="0"/>
          <p:nvPr/>
        </p:nvPicPr>
        <p:blipFill rotWithShape="1">
          <a:blip r:embed="rId4">
            <a:alphaModFix/>
          </a:blip>
          <a:srcRect/>
          <a:stretch/>
        </p:blipFill>
        <p:spPr>
          <a:xfrm>
            <a:off x="2390775" y="4166324"/>
            <a:ext cx="1450975" cy="995362"/>
          </a:xfrm>
          <a:prstGeom prst="rect">
            <a:avLst/>
          </a:prstGeom>
          <a:noFill/>
          <a:ln>
            <a:noFill/>
          </a:ln>
        </p:spPr>
      </p:pic>
      <p:pic>
        <p:nvPicPr>
          <p:cNvPr id="654" name="Google Shape;654;p52"/>
          <p:cNvPicPr preferRelativeResize="0"/>
          <p:nvPr/>
        </p:nvPicPr>
        <p:blipFill rotWithShape="1">
          <a:blip r:embed="rId5">
            <a:alphaModFix/>
          </a:blip>
          <a:srcRect/>
          <a:stretch/>
        </p:blipFill>
        <p:spPr>
          <a:xfrm>
            <a:off x="3776663" y="5182324"/>
            <a:ext cx="3640137" cy="1111250"/>
          </a:xfrm>
          <a:prstGeom prst="rect">
            <a:avLst/>
          </a:prstGeom>
          <a:noFill/>
          <a:ln>
            <a:noFill/>
          </a:ln>
        </p:spPr>
      </p:pic>
      <p:sp>
        <p:nvSpPr>
          <p:cNvPr id="655" name="Google Shape;655;p52"/>
          <p:cNvSpPr/>
          <p:nvPr/>
        </p:nvSpPr>
        <p:spPr>
          <a:xfrm>
            <a:off x="752475" y="1661249"/>
            <a:ext cx="682625"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mbria"/>
                <a:ea typeface="Cambria"/>
                <a:cs typeface="Cambria"/>
                <a:sym typeface="Cambria"/>
              </a:rPr>
              <a:t>De :</a:t>
            </a:r>
            <a:endParaRPr/>
          </a:p>
        </p:txBody>
      </p:sp>
      <p:sp>
        <p:nvSpPr>
          <p:cNvPr id="656" name="Google Shape;656;p52"/>
          <p:cNvSpPr/>
          <p:nvPr/>
        </p:nvSpPr>
        <p:spPr>
          <a:xfrm>
            <a:off x="752475" y="3775799"/>
            <a:ext cx="557213"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mbria"/>
                <a:ea typeface="Cambria"/>
                <a:cs typeface="Cambria"/>
                <a:sym typeface="Cambria"/>
              </a:rPr>
              <a:t>À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p53"/>
          <p:cNvGrpSpPr/>
          <p:nvPr/>
        </p:nvGrpSpPr>
        <p:grpSpPr>
          <a:xfrm>
            <a:off x="395536" y="1124744"/>
            <a:ext cx="8352928" cy="144016"/>
            <a:chOff x="395536" y="1196752"/>
            <a:chExt cx="8352928" cy="144016"/>
          </a:xfrm>
        </p:grpSpPr>
        <p:cxnSp>
          <p:nvCxnSpPr>
            <p:cNvPr id="664" name="Google Shape;664;p5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665" name="Google Shape;665;p5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666" name="Google Shape;666;p53"/>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sp>
        <p:nvSpPr>
          <p:cNvPr id="667" name="Google Shape;667;p53"/>
          <p:cNvSpPr txBox="1"/>
          <p:nvPr/>
        </p:nvSpPr>
        <p:spPr>
          <a:xfrm>
            <a:off x="671513" y="1412776"/>
            <a:ext cx="7284863" cy="4201889"/>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Relation binaire aux cardinalité </a:t>
            </a:r>
            <a:r>
              <a:rPr lang="en-GB" sz="1800" b="1" i="1">
                <a:solidFill>
                  <a:schemeClr val="dk1"/>
                </a:solidFill>
                <a:latin typeface="Cambria"/>
                <a:ea typeface="Cambria"/>
                <a:cs typeface="Cambria"/>
                <a:sym typeface="Cambria"/>
              </a:rPr>
              <a:t>(X,n)-(X,n) dont X = 0, 1</a:t>
            </a:r>
            <a:endParaRPr/>
          </a:p>
        </p:txBody>
      </p:sp>
      <p:pic>
        <p:nvPicPr>
          <p:cNvPr id="668" name="Google Shape;668;p53"/>
          <p:cNvPicPr preferRelativeResize="0"/>
          <p:nvPr/>
        </p:nvPicPr>
        <p:blipFill rotWithShape="1">
          <a:blip r:embed="rId3">
            <a:alphaModFix/>
          </a:blip>
          <a:srcRect/>
          <a:stretch/>
        </p:blipFill>
        <p:spPr>
          <a:xfrm>
            <a:off x="1473274" y="2060848"/>
            <a:ext cx="6268325" cy="2972215"/>
          </a:xfrm>
          <a:prstGeom prst="rect">
            <a:avLst/>
          </a:prstGeom>
          <a:noFill/>
          <a:ln>
            <a:noFill/>
          </a:ln>
        </p:spPr>
      </p:pic>
      <p:sp>
        <p:nvSpPr>
          <p:cNvPr id="669" name="Google Shape;669;p53"/>
          <p:cNvSpPr txBox="1"/>
          <p:nvPr/>
        </p:nvSpPr>
        <p:spPr>
          <a:xfrm>
            <a:off x="731493" y="5085184"/>
            <a:ext cx="765693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On utilise une table de jointure ayant comme clé primaire une composée des identifiants des 2 entités. On dit que le CP de la nouvelle table est le concatenation des CP des deux autres tables.</a:t>
            </a:r>
            <a:endParaRPr/>
          </a:p>
          <a:p>
            <a:pPr marL="0" marR="0" lvl="0" indent="0" algn="l" rtl="0">
              <a:spcBef>
                <a:spcPts val="0"/>
              </a:spcBef>
              <a:spcAft>
                <a:spcPts val="0"/>
              </a:spcAft>
              <a:buNone/>
            </a:pPr>
            <a:endParaRPr sz="18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L’attribut d’association passe dans la table de jointure</a:t>
            </a:r>
            <a:endParaRPr sz="1800" b="1">
              <a:solidFill>
                <a:schemeClr val="dk1"/>
              </a:solidFill>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pSp>
        <p:nvGrpSpPr>
          <p:cNvPr id="676" name="Google Shape;676;p54"/>
          <p:cNvGrpSpPr/>
          <p:nvPr/>
        </p:nvGrpSpPr>
        <p:grpSpPr>
          <a:xfrm>
            <a:off x="395536" y="1124744"/>
            <a:ext cx="8352928" cy="144016"/>
            <a:chOff x="395536" y="1196752"/>
            <a:chExt cx="8352928" cy="144016"/>
          </a:xfrm>
        </p:grpSpPr>
        <p:cxnSp>
          <p:nvCxnSpPr>
            <p:cNvPr id="677" name="Google Shape;677;p5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678" name="Google Shape;678;p5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679" name="Google Shape;679;p54"/>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grpSp>
        <p:nvGrpSpPr>
          <p:cNvPr id="680" name="Google Shape;680;p54"/>
          <p:cNvGrpSpPr/>
          <p:nvPr/>
        </p:nvGrpSpPr>
        <p:grpSpPr>
          <a:xfrm>
            <a:off x="1099690" y="1673225"/>
            <a:ext cx="1047751" cy="447676"/>
            <a:chOff x="1292" y="1054"/>
            <a:chExt cx="660" cy="282"/>
          </a:xfrm>
        </p:grpSpPr>
        <p:sp>
          <p:nvSpPr>
            <p:cNvPr id="681" name="Google Shape;681;p54"/>
            <p:cNvSpPr/>
            <p:nvPr/>
          </p:nvSpPr>
          <p:spPr>
            <a:xfrm>
              <a:off x="1292" y="1067"/>
              <a:ext cx="660" cy="255"/>
            </a:xfrm>
            <a:custGeom>
              <a:avLst/>
              <a:gdLst/>
              <a:ahLst/>
              <a:cxnLst/>
              <a:rect l="l" t="t" r="r" b="b"/>
              <a:pathLst>
                <a:path w="2912" h="1125" extrusionOk="0">
                  <a:moveTo>
                    <a:pt x="0" y="0"/>
                  </a:moveTo>
                  <a:lnTo>
                    <a:pt x="2911" y="0"/>
                  </a:lnTo>
                  <a:lnTo>
                    <a:pt x="2911"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54"/>
            <p:cNvSpPr txBox="1"/>
            <p:nvPr/>
          </p:nvSpPr>
          <p:spPr>
            <a:xfrm>
              <a:off x="1292" y="1054"/>
              <a:ext cx="660"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Times New Roman"/>
                  <a:ea typeface="Times New Roman"/>
                  <a:cs typeface="Times New Roman"/>
                  <a:sym typeface="Times New Roman"/>
                </a:rPr>
                <a:t>Vin</a:t>
              </a:r>
              <a:endParaRPr/>
            </a:p>
          </p:txBody>
        </p:sp>
      </p:grpSp>
      <p:grpSp>
        <p:nvGrpSpPr>
          <p:cNvPr id="683" name="Google Shape;683;p54"/>
          <p:cNvGrpSpPr/>
          <p:nvPr/>
        </p:nvGrpSpPr>
        <p:grpSpPr>
          <a:xfrm>
            <a:off x="1099690" y="2030413"/>
            <a:ext cx="1047751" cy="1455738"/>
            <a:chOff x="1292" y="1279"/>
            <a:chExt cx="660" cy="917"/>
          </a:xfrm>
        </p:grpSpPr>
        <p:sp>
          <p:nvSpPr>
            <p:cNvPr id="684" name="Google Shape;684;p54"/>
            <p:cNvSpPr/>
            <p:nvPr/>
          </p:nvSpPr>
          <p:spPr>
            <a:xfrm>
              <a:off x="1292" y="1323"/>
              <a:ext cx="660" cy="830"/>
            </a:xfrm>
            <a:custGeom>
              <a:avLst/>
              <a:gdLst/>
              <a:ahLst/>
              <a:cxnLst/>
              <a:rect l="l" t="t" r="r" b="b"/>
              <a:pathLst>
                <a:path w="2912" h="3658" extrusionOk="0">
                  <a:moveTo>
                    <a:pt x="0" y="0"/>
                  </a:moveTo>
                  <a:lnTo>
                    <a:pt x="2911" y="0"/>
                  </a:lnTo>
                  <a:lnTo>
                    <a:pt x="2911" y="3657"/>
                  </a:lnTo>
                  <a:lnTo>
                    <a:pt x="0" y="3657"/>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54"/>
            <p:cNvSpPr txBox="1"/>
            <p:nvPr/>
          </p:nvSpPr>
          <p:spPr>
            <a:xfrm>
              <a:off x="1292" y="1279"/>
              <a:ext cx="660" cy="917"/>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u="sng">
                  <a:solidFill>
                    <a:srgbClr val="000000"/>
                  </a:solidFill>
                  <a:latin typeface="Times New Roman"/>
                  <a:ea typeface="Times New Roman"/>
                  <a:cs typeface="Times New Roman"/>
                  <a:sym typeface="Times New Roman"/>
                </a:rPr>
                <a:t>NoVin</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Cru</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Mill.</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Degré</a:t>
              </a:r>
              <a:endParaRPr/>
            </a:p>
          </p:txBody>
        </p:sp>
      </p:grpSp>
      <p:grpSp>
        <p:nvGrpSpPr>
          <p:cNvPr id="686" name="Google Shape;686;p54"/>
          <p:cNvGrpSpPr/>
          <p:nvPr/>
        </p:nvGrpSpPr>
        <p:grpSpPr>
          <a:xfrm>
            <a:off x="5752653" y="1673225"/>
            <a:ext cx="1692274" cy="447676"/>
            <a:chOff x="4223" y="1054"/>
            <a:chExt cx="1066" cy="282"/>
          </a:xfrm>
        </p:grpSpPr>
        <p:sp>
          <p:nvSpPr>
            <p:cNvPr id="687" name="Google Shape;687;p54"/>
            <p:cNvSpPr/>
            <p:nvPr/>
          </p:nvSpPr>
          <p:spPr>
            <a:xfrm>
              <a:off x="4223" y="1067"/>
              <a:ext cx="1066" cy="255"/>
            </a:xfrm>
            <a:custGeom>
              <a:avLst/>
              <a:gdLst/>
              <a:ahLst/>
              <a:cxnLst/>
              <a:rect l="l" t="t" r="r" b="b"/>
              <a:pathLst>
                <a:path w="4700" h="1125" extrusionOk="0">
                  <a:moveTo>
                    <a:pt x="0" y="0"/>
                  </a:moveTo>
                  <a:lnTo>
                    <a:pt x="4699" y="0"/>
                  </a:lnTo>
                  <a:lnTo>
                    <a:pt x="4699"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54"/>
            <p:cNvSpPr txBox="1"/>
            <p:nvPr/>
          </p:nvSpPr>
          <p:spPr>
            <a:xfrm>
              <a:off x="4223" y="1054"/>
              <a:ext cx="1066"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Times New Roman"/>
                  <a:ea typeface="Times New Roman"/>
                  <a:cs typeface="Times New Roman"/>
                  <a:sym typeface="Times New Roman"/>
                </a:rPr>
                <a:t>Producteur</a:t>
              </a:r>
              <a:endParaRPr/>
            </a:p>
          </p:txBody>
        </p:sp>
      </p:grpSp>
      <p:grpSp>
        <p:nvGrpSpPr>
          <p:cNvPr id="689" name="Google Shape;689;p54"/>
          <p:cNvGrpSpPr/>
          <p:nvPr/>
        </p:nvGrpSpPr>
        <p:grpSpPr>
          <a:xfrm>
            <a:off x="5752653" y="2036763"/>
            <a:ext cx="1692274" cy="1119187"/>
            <a:chOff x="4223" y="1283"/>
            <a:chExt cx="1066" cy="705"/>
          </a:xfrm>
        </p:grpSpPr>
        <p:sp>
          <p:nvSpPr>
            <p:cNvPr id="690" name="Google Shape;690;p54"/>
            <p:cNvSpPr/>
            <p:nvPr/>
          </p:nvSpPr>
          <p:spPr>
            <a:xfrm>
              <a:off x="4223" y="1316"/>
              <a:ext cx="1066" cy="639"/>
            </a:xfrm>
            <a:custGeom>
              <a:avLst/>
              <a:gdLst/>
              <a:ahLst/>
              <a:cxnLst/>
              <a:rect l="l" t="t" r="r" b="b"/>
              <a:pathLst>
                <a:path w="4700" h="2816" extrusionOk="0">
                  <a:moveTo>
                    <a:pt x="0" y="0"/>
                  </a:moveTo>
                  <a:lnTo>
                    <a:pt x="4699" y="0"/>
                  </a:lnTo>
                  <a:lnTo>
                    <a:pt x="4699" y="2815"/>
                  </a:lnTo>
                  <a:lnTo>
                    <a:pt x="0" y="2815"/>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691;p54"/>
            <p:cNvSpPr txBox="1"/>
            <p:nvPr/>
          </p:nvSpPr>
          <p:spPr>
            <a:xfrm>
              <a:off x="4223" y="1283"/>
              <a:ext cx="1066" cy="705"/>
            </a:xfrm>
            <a:prstGeom prst="rect">
              <a:avLst/>
            </a:prstGeom>
            <a:noFill/>
            <a:ln>
              <a:noFill/>
            </a:ln>
          </p:spPr>
          <p:txBody>
            <a:bodyPr spcFirstLastPara="1" wrap="square" lIns="90000" tIns="46800" rIns="90000" bIns="46800" anchor="ctr" anchorCtr="0">
              <a:noAutofit/>
            </a:bodyPr>
            <a:lstStyle/>
            <a:p>
              <a:pPr marL="0" marR="0" lvl="0" indent="0" algn="l" rtl="0">
                <a:lnSpc>
                  <a:spcPct val="93000"/>
                </a:lnSpc>
                <a:spcBef>
                  <a:spcPts val="0"/>
                </a:spcBef>
                <a:spcAft>
                  <a:spcPts val="0"/>
                </a:spcAft>
                <a:buNone/>
              </a:pPr>
              <a:r>
                <a:rPr lang="en-GB" sz="2000" u="sng">
                  <a:solidFill>
                    <a:srgbClr val="000000"/>
                  </a:solidFill>
                  <a:latin typeface="Times New Roman"/>
                  <a:ea typeface="Times New Roman"/>
                  <a:cs typeface="Times New Roman"/>
                  <a:sym typeface="Times New Roman"/>
                </a:rPr>
                <a:t>NoP</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Nom</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Région</a:t>
              </a:r>
              <a:endParaRPr/>
            </a:p>
          </p:txBody>
        </p:sp>
      </p:grpSp>
      <p:sp>
        <p:nvSpPr>
          <p:cNvPr id="692" name="Google Shape;692;p54"/>
          <p:cNvSpPr/>
          <p:nvPr/>
        </p:nvSpPr>
        <p:spPr>
          <a:xfrm>
            <a:off x="2963415" y="1817688"/>
            <a:ext cx="1692275" cy="874712"/>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54"/>
          <p:cNvSpPr/>
          <p:nvPr/>
        </p:nvSpPr>
        <p:spPr>
          <a:xfrm>
            <a:off x="3299965" y="1900238"/>
            <a:ext cx="1065213" cy="396875"/>
          </a:xfrm>
          <a:prstGeom prst="roundRect">
            <a:avLst>
              <a:gd name="adj" fmla="val 39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Recolte</a:t>
            </a:r>
            <a:endParaRPr/>
          </a:p>
        </p:txBody>
      </p:sp>
      <p:sp>
        <p:nvSpPr>
          <p:cNvPr id="694" name="Google Shape;694;p54"/>
          <p:cNvSpPr/>
          <p:nvPr/>
        </p:nvSpPr>
        <p:spPr>
          <a:xfrm>
            <a:off x="3190428" y="2297113"/>
            <a:ext cx="1174750"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Quantite</a:t>
            </a:r>
            <a:endParaRPr/>
          </a:p>
        </p:txBody>
      </p:sp>
      <p:cxnSp>
        <p:nvCxnSpPr>
          <p:cNvPr id="695" name="Google Shape;695;p54"/>
          <p:cNvCxnSpPr/>
          <p:nvPr/>
        </p:nvCxnSpPr>
        <p:spPr>
          <a:xfrm>
            <a:off x="2147440" y="2297113"/>
            <a:ext cx="3606800" cy="1587"/>
          </a:xfrm>
          <a:prstGeom prst="straightConnector1">
            <a:avLst/>
          </a:prstGeom>
          <a:noFill/>
          <a:ln w="9525" cap="flat" cmpd="sng">
            <a:solidFill>
              <a:srgbClr val="000000"/>
            </a:solidFill>
            <a:prstDash val="solid"/>
            <a:round/>
            <a:headEnd type="none" w="med" len="med"/>
            <a:tailEnd type="none" w="med" len="med"/>
          </a:ln>
        </p:spPr>
      </p:cxnSp>
      <p:sp>
        <p:nvSpPr>
          <p:cNvPr id="696" name="Google Shape;696;p54"/>
          <p:cNvSpPr/>
          <p:nvPr/>
        </p:nvSpPr>
        <p:spPr>
          <a:xfrm>
            <a:off x="2476053" y="1835150"/>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1,1</a:t>
            </a:r>
            <a:endParaRPr/>
          </a:p>
        </p:txBody>
      </p:sp>
      <p:sp>
        <p:nvSpPr>
          <p:cNvPr id="697" name="Google Shape;697;p54"/>
          <p:cNvSpPr/>
          <p:nvPr/>
        </p:nvSpPr>
        <p:spPr>
          <a:xfrm>
            <a:off x="5076378" y="1835150"/>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1,n</a:t>
            </a:r>
            <a:endParaRPr/>
          </a:p>
        </p:txBody>
      </p:sp>
      <p:pic>
        <p:nvPicPr>
          <p:cNvPr id="698" name="Google Shape;698;p54"/>
          <p:cNvPicPr preferRelativeResize="0"/>
          <p:nvPr/>
        </p:nvPicPr>
        <p:blipFill rotWithShape="1">
          <a:blip r:embed="rId3">
            <a:alphaModFix/>
          </a:blip>
          <a:srcRect/>
          <a:stretch/>
        </p:blipFill>
        <p:spPr>
          <a:xfrm>
            <a:off x="6289228" y="4191000"/>
            <a:ext cx="3035300" cy="1258888"/>
          </a:xfrm>
          <a:prstGeom prst="rect">
            <a:avLst/>
          </a:prstGeom>
          <a:noFill/>
          <a:ln>
            <a:noFill/>
          </a:ln>
        </p:spPr>
      </p:pic>
      <p:pic>
        <p:nvPicPr>
          <p:cNvPr id="699" name="Google Shape;699;p54"/>
          <p:cNvPicPr preferRelativeResize="0"/>
          <p:nvPr/>
        </p:nvPicPr>
        <p:blipFill rotWithShape="1">
          <a:blip r:embed="rId4">
            <a:alphaModFix/>
          </a:blip>
          <a:srcRect/>
          <a:stretch/>
        </p:blipFill>
        <p:spPr>
          <a:xfrm>
            <a:off x="758378" y="4187825"/>
            <a:ext cx="4876800" cy="1219200"/>
          </a:xfrm>
          <a:prstGeom prst="rect">
            <a:avLst/>
          </a:prstGeom>
          <a:noFill/>
          <a:ln>
            <a:noFill/>
          </a:ln>
        </p:spPr>
      </p:pic>
      <p:sp>
        <p:nvSpPr>
          <p:cNvPr id="700" name="Google Shape;700;p54"/>
          <p:cNvSpPr/>
          <p:nvPr/>
        </p:nvSpPr>
        <p:spPr>
          <a:xfrm>
            <a:off x="67815" y="1693863"/>
            <a:ext cx="682625"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De :</a:t>
            </a:r>
            <a:endParaRPr/>
          </a:p>
        </p:txBody>
      </p:sp>
      <p:sp>
        <p:nvSpPr>
          <p:cNvPr id="701" name="Google Shape;701;p54"/>
          <p:cNvSpPr/>
          <p:nvPr/>
        </p:nvSpPr>
        <p:spPr>
          <a:xfrm>
            <a:off x="67815" y="3808413"/>
            <a:ext cx="557213"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À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55"/>
          <p:cNvGrpSpPr/>
          <p:nvPr/>
        </p:nvGrpSpPr>
        <p:grpSpPr>
          <a:xfrm>
            <a:off x="395536" y="1124744"/>
            <a:ext cx="8352928" cy="144016"/>
            <a:chOff x="395536" y="1196752"/>
            <a:chExt cx="8352928" cy="144016"/>
          </a:xfrm>
        </p:grpSpPr>
        <p:cxnSp>
          <p:nvCxnSpPr>
            <p:cNvPr id="709" name="Google Shape;709;p5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710" name="Google Shape;710;p5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711" name="Google Shape;711;p55"/>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sp>
        <p:nvSpPr>
          <p:cNvPr id="712" name="Google Shape;712;p55"/>
          <p:cNvSpPr txBox="1"/>
          <p:nvPr/>
        </p:nvSpPr>
        <p:spPr>
          <a:xfrm>
            <a:off x="671513" y="1412776"/>
            <a:ext cx="7284863" cy="4201889"/>
          </a:xfrm>
          <a:prstGeom prst="rect">
            <a:avLst/>
          </a:prstGeom>
          <a:noFill/>
          <a:ln>
            <a:noFill/>
          </a:ln>
        </p:spPr>
        <p:txBody>
          <a:bodyPr spcFirstLastPara="1" wrap="square" lIns="92150" tIns="46075" rIns="92150" bIns="46075"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GB" sz="2000" b="1">
                <a:solidFill>
                  <a:schemeClr val="dk1"/>
                </a:solidFill>
                <a:latin typeface="Cambria"/>
                <a:ea typeface="Cambria"/>
                <a:cs typeface="Cambria"/>
                <a:sym typeface="Cambria"/>
              </a:rPr>
              <a:t>Relation binaire aux cardinalité </a:t>
            </a:r>
            <a:r>
              <a:rPr lang="en-GB" sz="1800" b="1" i="1">
                <a:solidFill>
                  <a:schemeClr val="dk1"/>
                </a:solidFill>
                <a:latin typeface="Cambria"/>
                <a:ea typeface="Cambria"/>
                <a:cs typeface="Cambria"/>
                <a:sym typeface="Cambria"/>
              </a:rPr>
              <a:t>(0,1) - (1,1)</a:t>
            </a:r>
            <a:endParaRPr/>
          </a:p>
        </p:txBody>
      </p:sp>
      <p:sp>
        <p:nvSpPr>
          <p:cNvPr id="713" name="Google Shape;713;p55"/>
          <p:cNvSpPr txBox="1"/>
          <p:nvPr/>
        </p:nvSpPr>
        <p:spPr>
          <a:xfrm>
            <a:off x="731493" y="5085184"/>
            <a:ext cx="765693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La Clé Primaire de la table à la cardinalité (0,1) devient une clé Etrangère dans la table à la cardinalité (1,1) </a:t>
            </a:r>
            <a:endParaRPr/>
          </a:p>
          <a:p>
            <a:pPr marL="0" marR="0" lvl="0" indent="0" algn="l" rtl="0">
              <a:spcBef>
                <a:spcPts val="0"/>
              </a:spcBef>
              <a:spcAft>
                <a:spcPts val="0"/>
              </a:spcAft>
              <a:buNone/>
            </a:pPr>
            <a:endParaRPr sz="18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L’attribut de l’association passe indifféremment dans l’une ou l’autre des tables.</a:t>
            </a:r>
            <a:endParaRPr/>
          </a:p>
        </p:txBody>
      </p:sp>
      <p:pic>
        <p:nvPicPr>
          <p:cNvPr id="714" name="Google Shape;714;p55"/>
          <p:cNvPicPr preferRelativeResize="0"/>
          <p:nvPr/>
        </p:nvPicPr>
        <p:blipFill rotWithShape="1">
          <a:blip r:embed="rId3">
            <a:alphaModFix/>
          </a:blip>
          <a:srcRect/>
          <a:stretch/>
        </p:blipFill>
        <p:spPr>
          <a:xfrm>
            <a:off x="1494995" y="1985761"/>
            <a:ext cx="6154009" cy="288647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1" name="Google Shape;721;p56"/>
          <p:cNvGrpSpPr/>
          <p:nvPr/>
        </p:nvGrpSpPr>
        <p:grpSpPr>
          <a:xfrm>
            <a:off x="395536" y="1124744"/>
            <a:ext cx="8352928" cy="144016"/>
            <a:chOff x="395536" y="1196752"/>
            <a:chExt cx="8352928" cy="144016"/>
          </a:xfrm>
        </p:grpSpPr>
        <p:cxnSp>
          <p:nvCxnSpPr>
            <p:cNvPr id="722" name="Google Shape;722;p5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723" name="Google Shape;723;p5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724" name="Google Shape;724;p56"/>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Association binaire</a:t>
            </a:r>
            <a:endParaRPr sz="4400" b="1">
              <a:solidFill>
                <a:srgbClr val="FF0000"/>
              </a:solidFill>
              <a:latin typeface="Calibri"/>
              <a:ea typeface="Calibri"/>
              <a:cs typeface="Calibri"/>
              <a:sym typeface="Calibri"/>
            </a:endParaRPr>
          </a:p>
        </p:txBody>
      </p:sp>
      <p:grpSp>
        <p:nvGrpSpPr>
          <p:cNvPr id="725" name="Google Shape;725;p56"/>
          <p:cNvGrpSpPr/>
          <p:nvPr/>
        </p:nvGrpSpPr>
        <p:grpSpPr>
          <a:xfrm>
            <a:off x="1099690" y="1673225"/>
            <a:ext cx="1047751" cy="447676"/>
            <a:chOff x="1292" y="1054"/>
            <a:chExt cx="660" cy="282"/>
          </a:xfrm>
        </p:grpSpPr>
        <p:sp>
          <p:nvSpPr>
            <p:cNvPr id="726" name="Google Shape;726;p56"/>
            <p:cNvSpPr/>
            <p:nvPr/>
          </p:nvSpPr>
          <p:spPr>
            <a:xfrm>
              <a:off x="1292" y="1067"/>
              <a:ext cx="660" cy="255"/>
            </a:xfrm>
            <a:custGeom>
              <a:avLst/>
              <a:gdLst/>
              <a:ahLst/>
              <a:cxnLst/>
              <a:rect l="l" t="t" r="r" b="b"/>
              <a:pathLst>
                <a:path w="2912" h="1125" extrusionOk="0">
                  <a:moveTo>
                    <a:pt x="0" y="0"/>
                  </a:moveTo>
                  <a:lnTo>
                    <a:pt x="2911" y="0"/>
                  </a:lnTo>
                  <a:lnTo>
                    <a:pt x="2911"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56"/>
            <p:cNvSpPr txBox="1"/>
            <p:nvPr/>
          </p:nvSpPr>
          <p:spPr>
            <a:xfrm>
              <a:off x="1292" y="1054"/>
              <a:ext cx="660"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Times New Roman"/>
                  <a:ea typeface="Times New Roman"/>
                  <a:cs typeface="Times New Roman"/>
                  <a:sym typeface="Times New Roman"/>
                </a:rPr>
                <a:t>Vin</a:t>
              </a:r>
              <a:endParaRPr/>
            </a:p>
          </p:txBody>
        </p:sp>
      </p:grpSp>
      <p:grpSp>
        <p:nvGrpSpPr>
          <p:cNvPr id="728" name="Google Shape;728;p56"/>
          <p:cNvGrpSpPr/>
          <p:nvPr/>
        </p:nvGrpSpPr>
        <p:grpSpPr>
          <a:xfrm>
            <a:off x="1099690" y="2030413"/>
            <a:ext cx="1047751" cy="1455738"/>
            <a:chOff x="1292" y="1279"/>
            <a:chExt cx="660" cy="917"/>
          </a:xfrm>
        </p:grpSpPr>
        <p:sp>
          <p:nvSpPr>
            <p:cNvPr id="729" name="Google Shape;729;p56"/>
            <p:cNvSpPr/>
            <p:nvPr/>
          </p:nvSpPr>
          <p:spPr>
            <a:xfrm>
              <a:off x="1292" y="1323"/>
              <a:ext cx="660" cy="830"/>
            </a:xfrm>
            <a:custGeom>
              <a:avLst/>
              <a:gdLst/>
              <a:ahLst/>
              <a:cxnLst/>
              <a:rect l="l" t="t" r="r" b="b"/>
              <a:pathLst>
                <a:path w="2912" h="3658" extrusionOk="0">
                  <a:moveTo>
                    <a:pt x="0" y="0"/>
                  </a:moveTo>
                  <a:lnTo>
                    <a:pt x="2911" y="0"/>
                  </a:lnTo>
                  <a:lnTo>
                    <a:pt x="2911" y="3657"/>
                  </a:lnTo>
                  <a:lnTo>
                    <a:pt x="0" y="3657"/>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56"/>
            <p:cNvSpPr txBox="1"/>
            <p:nvPr/>
          </p:nvSpPr>
          <p:spPr>
            <a:xfrm>
              <a:off x="1292" y="1279"/>
              <a:ext cx="660" cy="917"/>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u="sng">
                  <a:solidFill>
                    <a:srgbClr val="000000"/>
                  </a:solidFill>
                  <a:latin typeface="Times New Roman"/>
                  <a:ea typeface="Times New Roman"/>
                  <a:cs typeface="Times New Roman"/>
                  <a:sym typeface="Times New Roman"/>
                </a:rPr>
                <a:t>NoVin</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Cru</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Mill.</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Degré</a:t>
              </a:r>
              <a:endParaRPr/>
            </a:p>
          </p:txBody>
        </p:sp>
      </p:grpSp>
      <p:grpSp>
        <p:nvGrpSpPr>
          <p:cNvPr id="731" name="Google Shape;731;p56"/>
          <p:cNvGrpSpPr/>
          <p:nvPr/>
        </p:nvGrpSpPr>
        <p:grpSpPr>
          <a:xfrm>
            <a:off x="5752653" y="1673225"/>
            <a:ext cx="1692274" cy="447676"/>
            <a:chOff x="4223" y="1054"/>
            <a:chExt cx="1066" cy="282"/>
          </a:xfrm>
        </p:grpSpPr>
        <p:sp>
          <p:nvSpPr>
            <p:cNvPr id="732" name="Google Shape;732;p56"/>
            <p:cNvSpPr/>
            <p:nvPr/>
          </p:nvSpPr>
          <p:spPr>
            <a:xfrm>
              <a:off x="4223" y="1067"/>
              <a:ext cx="1066" cy="255"/>
            </a:xfrm>
            <a:custGeom>
              <a:avLst/>
              <a:gdLst/>
              <a:ahLst/>
              <a:cxnLst/>
              <a:rect l="l" t="t" r="r" b="b"/>
              <a:pathLst>
                <a:path w="4700" h="1125" extrusionOk="0">
                  <a:moveTo>
                    <a:pt x="0" y="0"/>
                  </a:moveTo>
                  <a:lnTo>
                    <a:pt x="4699" y="0"/>
                  </a:lnTo>
                  <a:lnTo>
                    <a:pt x="4699" y="1124"/>
                  </a:lnTo>
                  <a:lnTo>
                    <a:pt x="0" y="1124"/>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56"/>
            <p:cNvSpPr txBox="1"/>
            <p:nvPr/>
          </p:nvSpPr>
          <p:spPr>
            <a:xfrm>
              <a:off x="4223" y="1054"/>
              <a:ext cx="1066" cy="282"/>
            </a:xfrm>
            <a:prstGeom prst="rect">
              <a:avLst/>
            </a:prstGeom>
            <a:noFill/>
            <a:ln>
              <a:noFill/>
            </a:ln>
          </p:spPr>
          <p:txBody>
            <a:bodyPr spcFirstLastPara="1" wrap="square" lIns="90000" tIns="46800" rIns="90000" bIns="46800" anchor="ctr" anchorCtr="0">
              <a:noAutofit/>
            </a:bodyPr>
            <a:lstStyle/>
            <a:p>
              <a:pPr marL="0" marR="0" lvl="0" indent="0" algn="ctr" rtl="0">
                <a:lnSpc>
                  <a:spcPct val="93000"/>
                </a:lnSpc>
                <a:spcBef>
                  <a:spcPts val="0"/>
                </a:spcBef>
                <a:spcAft>
                  <a:spcPts val="0"/>
                </a:spcAft>
                <a:buNone/>
              </a:pPr>
              <a:r>
                <a:rPr lang="en-GB" sz="2000">
                  <a:solidFill>
                    <a:srgbClr val="000000"/>
                  </a:solidFill>
                  <a:latin typeface="Times New Roman"/>
                  <a:ea typeface="Times New Roman"/>
                  <a:cs typeface="Times New Roman"/>
                  <a:sym typeface="Times New Roman"/>
                </a:rPr>
                <a:t>Producteur</a:t>
              </a:r>
              <a:endParaRPr/>
            </a:p>
          </p:txBody>
        </p:sp>
      </p:grpSp>
      <p:grpSp>
        <p:nvGrpSpPr>
          <p:cNvPr id="734" name="Google Shape;734;p56"/>
          <p:cNvGrpSpPr/>
          <p:nvPr/>
        </p:nvGrpSpPr>
        <p:grpSpPr>
          <a:xfrm>
            <a:off x="5752653" y="2036763"/>
            <a:ext cx="1692274" cy="1119187"/>
            <a:chOff x="4223" y="1283"/>
            <a:chExt cx="1066" cy="705"/>
          </a:xfrm>
        </p:grpSpPr>
        <p:sp>
          <p:nvSpPr>
            <p:cNvPr id="735" name="Google Shape;735;p56"/>
            <p:cNvSpPr/>
            <p:nvPr/>
          </p:nvSpPr>
          <p:spPr>
            <a:xfrm>
              <a:off x="4223" y="1316"/>
              <a:ext cx="1066" cy="639"/>
            </a:xfrm>
            <a:custGeom>
              <a:avLst/>
              <a:gdLst/>
              <a:ahLst/>
              <a:cxnLst/>
              <a:rect l="l" t="t" r="r" b="b"/>
              <a:pathLst>
                <a:path w="4700" h="2816" extrusionOk="0">
                  <a:moveTo>
                    <a:pt x="0" y="0"/>
                  </a:moveTo>
                  <a:lnTo>
                    <a:pt x="4699" y="0"/>
                  </a:lnTo>
                  <a:lnTo>
                    <a:pt x="4699" y="2815"/>
                  </a:lnTo>
                  <a:lnTo>
                    <a:pt x="0" y="2815"/>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56"/>
            <p:cNvSpPr txBox="1"/>
            <p:nvPr/>
          </p:nvSpPr>
          <p:spPr>
            <a:xfrm>
              <a:off x="4223" y="1283"/>
              <a:ext cx="1066" cy="705"/>
            </a:xfrm>
            <a:prstGeom prst="rect">
              <a:avLst/>
            </a:prstGeom>
            <a:noFill/>
            <a:ln>
              <a:noFill/>
            </a:ln>
          </p:spPr>
          <p:txBody>
            <a:bodyPr spcFirstLastPara="1" wrap="square" lIns="90000" tIns="46800" rIns="90000" bIns="46800" anchor="ctr" anchorCtr="0">
              <a:noAutofit/>
            </a:bodyPr>
            <a:lstStyle/>
            <a:p>
              <a:pPr marL="0" marR="0" lvl="0" indent="0" algn="l" rtl="0">
                <a:lnSpc>
                  <a:spcPct val="93000"/>
                </a:lnSpc>
                <a:spcBef>
                  <a:spcPts val="0"/>
                </a:spcBef>
                <a:spcAft>
                  <a:spcPts val="0"/>
                </a:spcAft>
                <a:buNone/>
              </a:pPr>
              <a:r>
                <a:rPr lang="en-GB" sz="2000" u="sng">
                  <a:solidFill>
                    <a:srgbClr val="000000"/>
                  </a:solidFill>
                  <a:latin typeface="Times New Roman"/>
                  <a:ea typeface="Times New Roman"/>
                  <a:cs typeface="Times New Roman"/>
                  <a:sym typeface="Times New Roman"/>
                </a:rPr>
                <a:t>NoP</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Nom</a:t>
              </a:r>
              <a:endParaRPr/>
            </a:p>
            <a:p>
              <a:pPr marL="0" marR="0" lvl="0" indent="0" algn="l" rtl="0">
                <a:spcBef>
                  <a:spcPts val="0"/>
                </a:spcBef>
                <a:spcAft>
                  <a:spcPts val="0"/>
                </a:spcAft>
                <a:buNone/>
              </a:pPr>
              <a:r>
                <a:rPr lang="en-GB" sz="2000">
                  <a:solidFill>
                    <a:srgbClr val="000000"/>
                  </a:solidFill>
                  <a:latin typeface="Times New Roman"/>
                  <a:ea typeface="Times New Roman"/>
                  <a:cs typeface="Times New Roman"/>
                  <a:sym typeface="Times New Roman"/>
                </a:rPr>
                <a:t>Région</a:t>
              </a:r>
              <a:endParaRPr/>
            </a:p>
          </p:txBody>
        </p:sp>
      </p:grpSp>
      <p:sp>
        <p:nvSpPr>
          <p:cNvPr id="737" name="Google Shape;737;p56"/>
          <p:cNvSpPr/>
          <p:nvPr/>
        </p:nvSpPr>
        <p:spPr>
          <a:xfrm>
            <a:off x="2963415" y="1817688"/>
            <a:ext cx="1692275" cy="874712"/>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56"/>
          <p:cNvSpPr/>
          <p:nvPr/>
        </p:nvSpPr>
        <p:spPr>
          <a:xfrm>
            <a:off x="3299965" y="1900238"/>
            <a:ext cx="1065213" cy="396875"/>
          </a:xfrm>
          <a:prstGeom prst="roundRect">
            <a:avLst>
              <a:gd name="adj" fmla="val 39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Recolte</a:t>
            </a:r>
            <a:endParaRPr/>
          </a:p>
        </p:txBody>
      </p:sp>
      <p:sp>
        <p:nvSpPr>
          <p:cNvPr id="739" name="Google Shape;739;p56"/>
          <p:cNvSpPr/>
          <p:nvPr/>
        </p:nvSpPr>
        <p:spPr>
          <a:xfrm>
            <a:off x="3190428" y="2297113"/>
            <a:ext cx="1174750"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Quantite</a:t>
            </a:r>
            <a:endParaRPr/>
          </a:p>
        </p:txBody>
      </p:sp>
      <p:cxnSp>
        <p:nvCxnSpPr>
          <p:cNvPr id="740" name="Google Shape;740;p56"/>
          <p:cNvCxnSpPr/>
          <p:nvPr/>
        </p:nvCxnSpPr>
        <p:spPr>
          <a:xfrm>
            <a:off x="2147440" y="2297113"/>
            <a:ext cx="3606800" cy="1587"/>
          </a:xfrm>
          <a:prstGeom prst="straightConnector1">
            <a:avLst/>
          </a:prstGeom>
          <a:noFill/>
          <a:ln w="9525" cap="flat" cmpd="sng">
            <a:solidFill>
              <a:srgbClr val="000000"/>
            </a:solidFill>
            <a:prstDash val="solid"/>
            <a:round/>
            <a:headEnd type="none" w="med" len="med"/>
            <a:tailEnd type="none" w="med" len="med"/>
          </a:ln>
        </p:spPr>
      </p:cxnSp>
      <p:sp>
        <p:nvSpPr>
          <p:cNvPr id="741" name="Google Shape;741;p56"/>
          <p:cNvSpPr/>
          <p:nvPr/>
        </p:nvSpPr>
        <p:spPr>
          <a:xfrm>
            <a:off x="2476053" y="1835150"/>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1,1</a:t>
            </a:r>
            <a:endParaRPr/>
          </a:p>
        </p:txBody>
      </p:sp>
      <p:sp>
        <p:nvSpPr>
          <p:cNvPr id="742" name="Google Shape;742;p56"/>
          <p:cNvSpPr/>
          <p:nvPr/>
        </p:nvSpPr>
        <p:spPr>
          <a:xfrm>
            <a:off x="5076378" y="1835150"/>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1,n</a:t>
            </a:r>
            <a:endParaRPr/>
          </a:p>
        </p:txBody>
      </p:sp>
      <p:pic>
        <p:nvPicPr>
          <p:cNvPr id="743" name="Google Shape;743;p56"/>
          <p:cNvPicPr preferRelativeResize="0"/>
          <p:nvPr/>
        </p:nvPicPr>
        <p:blipFill rotWithShape="1">
          <a:blip r:embed="rId3">
            <a:alphaModFix/>
          </a:blip>
          <a:srcRect/>
          <a:stretch/>
        </p:blipFill>
        <p:spPr>
          <a:xfrm>
            <a:off x="6289228" y="4191000"/>
            <a:ext cx="3035300" cy="1258888"/>
          </a:xfrm>
          <a:prstGeom prst="rect">
            <a:avLst/>
          </a:prstGeom>
          <a:noFill/>
          <a:ln>
            <a:noFill/>
          </a:ln>
        </p:spPr>
      </p:pic>
      <p:pic>
        <p:nvPicPr>
          <p:cNvPr id="744" name="Google Shape;744;p56"/>
          <p:cNvPicPr preferRelativeResize="0"/>
          <p:nvPr/>
        </p:nvPicPr>
        <p:blipFill rotWithShape="1">
          <a:blip r:embed="rId4">
            <a:alphaModFix/>
          </a:blip>
          <a:srcRect/>
          <a:stretch/>
        </p:blipFill>
        <p:spPr>
          <a:xfrm>
            <a:off x="758378" y="4187825"/>
            <a:ext cx="4876800" cy="1219200"/>
          </a:xfrm>
          <a:prstGeom prst="rect">
            <a:avLst/>
          </a:prstGeom>
          <a:noFill/>
          <a:ln>
            <a:noFill/>
          </a:ln>
        </p:spPr>
      </p:pic>
      <p:sp>
        <p:nvSpPr>
          <p:cNvPr id="745" name="Google Shape;745;p56"/>
          <p:cNvSpPr/>
          <p:nvPr/>
        </p:nvSpPr>
        <p:spPr>
          <a:xfrm>
            <a:off x="67815" y="1693863"/>
            <a:ext cx="682625"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De :</a:t>
            </a:r>
            <a:endParaRPr/>
          </a:p>
        </p:txBody>
      </p:sp>
      <p:sp>
        <p:nvSpPr>
          <p:cNvPr id="746" name="Google Shape;746;p56"/>
          <p:cNvSpPr/>
          <p:nvPr/>
        </p:nvSpPr>
        <p:spPr>
          <a:xfrm>
            <a:off x="67815" y="3808413"/>
            <a:ext cx="557213" cy="395287"/>
          </a:xfrm>
          <a:prstGeom prst="roundRect">
            <a:avLst>
              <a:gd name="adj" fmla="val 403"/>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2000">
                <a:solidFill>
                  <a:srgbClr val="000000"/>
                </a:solidFill>
                <a:latin typeface="Calibri"/>
                <a:ea typeface="Calibri"/>
                <a:cs typeface="Calibri"/>
                <a:sym typeface="Calibri"/>
              </a:rPr>
              <a:t>À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grpSp>
        <p:nvGrpSpPr>
          <p:cNvPr id="753" name="Google Shape;753;p57"/>
          <p:cNvGrpSpPr/>
          <p:nvPr/>
        </p:nvGrpSpPr>
        <p:grpSpPr>
          <a:xfrm>
            <a:off x="395536" y="1124744"/>
            <a:ext cx="8352928" cy="144016"/>
            <a:chOff x="395536" y="1196752"/>
            <a:chExt cx="8352928" cy="144016"/>
          </a:xfrm>
        </p:grpSpPr>
        <p:cxnSp>
          <p:nvCxnSpPr>
            <p:cNvPr id="754" name="Google Shape;754;p5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755" name="Google Shape;755;p5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756" name="Google Shape;756;p57"/>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1</a:t>
            </a:r>
            <a:endParaRPr sz="4400" b="1">
              <a:solidFill>
                <a:srgbClr val="FF0000"/>
              </a:solidFill>
              <a:latin typeface="Calibri"/>
              <a:ea typeface="Calibri"/>
              <a:cs typeface="Calibri"/>
              <a:sym typeface="Calibri"/>
            </a:endParaRPr>
          </a:p>
        </p:txBody>
      </p:sp>
      <p:grpSp>
        <p:nvGrpSpPr>
          <p:cNvPr id="757" name="Google Shape;757;p57"/>
          <p:cNvGrpSpPr/>
          <p:nvPr/>
        </p:nvGrpSpPr>
        <p:grpSpPr>
          <a:xfrm>
            <a:off x="406360" y="2349649"/>
            <a:ext cx="2284412" cy="2078037"/>
            <a:chOff x="706" y="1967"/>
            <a:chExt cx="1439" cy="1309"/>
          </a:xfrm>
        </p:grpSpPr>
        <p:sp>
          <p:nvSpPr>
            <p:cNvPr id="758" name="Google Shape;758;p57"/>
            <p:cNvSpPr txBox="1"/>
            <p:nvPr/>
          </p:nvSpPr>
          <p:spPr>
            <a:xfrm>
              <a:off x="760" y="1967"/>
              <a:ext cx="1343"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Employé</a:t>
              </a:r>
              <a:endParaRPr/>
            </a:p>
          </p:txBody>
        </p:sp>
        <p:sp>
          <p:nvSpPr>
            <p:cNvPr id="759" name="Google Shape;759;p57"/>
            <p:cNvSpPr/>
            <p:nvPr/>
          </p:nvSpPr>
          <p:spPr>
            <a:xfrm>
              <a:off x="748" y="2183"/>
              <a:ext cx="1377" cy="1093"/>
            </a:xfrm>
            <a:prstGeom prst="roundRect">
              <a:avLst>
                <a:gd name="adj" fmla="val 8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800" u="sng">
                  <a:solidFill>
                    <a:srgbClr val="000000"/>
                  </a:solidFill>
                  <a:latin typeface="Calibri"/>
                  <a:ea typeface="Calibri"/>
                  <a:cs typeface="Calibri"/>
                  <a:sym typeface="Calibri"/>
                </a:rPr>
                <a:t>Numéro d’employé</a:t>
              </a:r>
              <a:endParaRPr sz="1800" u="sng">
                <a:solidFill>
                  <a:srgbClr val="000000"/>
                </a:solidFill>
                <a:latin typeface="Calibri"/>
                <a:ea typeface="Calibri"/>
                <a:cs typeface="Calibri"/>
                <a:sym typeface="Calibri"/>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Nom</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Prénom</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Date d’embauche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Fonction</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Rémunération</a:t>
              </a:r>
              <a:endParaRPr sz="1800">
                <a:solidFill>
                  <a:srgbClr val="000000"/>
                </a:solidFill>
                <a:latin typeface="Calibri"/>
                <a:ea typeface="Calibri"/>
                <a:cs typeface="Calibri"/>
                <a:sym typeface="Calibri"/>
              </a:endParaRPr>
            </a:p>
          </p:txBody>
        </p:sp>
        <p:sp>
          <p:nvSpPr>
            <p:cNvPr id="760" name="Google Shape;760;p57"/>
            <p:cNvSpPr/>
            <p:nvPr/>
          </p:nvSpPr>
          <p:spPr>
            <a:xfrm>
              <a:off x="706" y="1967"/>
              <a:ext cx="1439" cy="1293"/>
            </a:xfrm>
            <a:prstGeom prst="roundRect">
              <a:avLst>
                <a:gd name="adj" fmla="val 74"/>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61" name="Google Shape;761;p57"/>
            <p:cNvCxnSpPr/>
            <p:nvPr/>
          </p:nvCxnSpPr>
          <p:spPr>
            <a:xfrm>
              <a:off x="706" y="2207"/>
              <a:ext cx="1439" cy="1"/>
            </a:xfrm>
            <a:prstGeom prst="straightConnector1">
              <a:avLst/>
            </a:prstGeom>
            <a:noFill/>
            <a:ln w="9525" cap="flat" cmpd="sng">
              <a:solidFill>
                <a:srgbClr val="000000"/>
              </a:solidFill>
              <a:prstDash val="solid"/>
              <a:round/>
              <a:headEnd type="none" w="med" len="med"/>
              <a:tailEnd type="none" w="med" len="med"/>
            </a:ln>
          </p:spPr>
        </p:cxnSp>
      </p:grpSp>
      <p:grpSp>
        <p:nvGrpSpPr>
          <p:cNvPr id="762" name="Google Shape;762;p57"/>
          <p:cNvGrpSpPr/>
          <p:nvPr/>
        </p:nvGrpSpPr>
        <p:grpSpPr>
          <a:xfrm>
            <a:off x="7005598" y="2502049"/>
            <a:ext cx="2076449" cy="1825624"/>
            <a:chOff x="4863" y="2063"/>
            <a:chExt cx="1308" cy="1150"/>
          </a:xfrm>
        </p:grpSpPr>
        <p:sp>
          <p:nvSpPr>
            <p:cNvPr id="763" name="Google Shape;763;p57"/>
            <p:cNvSpPr txBox="1"/>
            <p:nvPr/>
          </p:nvSpPr>
          <p:spPr>
            <a:xfrm>
              <a:off x="4916" y="2063"/>
              <a:ext cx="1172"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Projet</a:t>
              </a:r>
              <a:endParaRPr/>
            </a:p>
          </p:txBody>
        </p:sp>
        <p:sp>
          <p:nvSpPr>
            <p:cNvPr id="764" name="Google Shape;764;p57"/>
            <p:cNvSpPr/>
            <p:nvPr/>
          </p:nvSpPr>
          <p:spPr>
            <a:xfrm>
              <a:off x="4905" y="2279"/>
              <a:ext cx="1266" cy="921"/>
            </a:xfrm>
            <a:prstGeom prst="roundRect">
              <a:avLst>
                <a:gd name="adj" fmla="val 106"/>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800" u="sng">
                  <a:solidFill>
                    <a:srgbClr val="000000"/>
                  </a:solidFill>
                  <a:latin typeface="Calibri"/>
                  <a:ea typeface="Calibri"/>
                  <a:cs typeface="Calibri"/>
                  <a:sym typeface="Calibri"/>
                </a:rPr>
                <a:t>Numéro du projet</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Thème du projet</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Titre du projet</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Date de début</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Date de fin</a:t>
              </a:r>
              <a:endParaRPr/>
            </a:p>
          </p:txBody>
        </p:sp>
        <p:sp>
          <p:nvSpPr>
            <p:cNvPr id="765" name="Google Shape;765;p57"/>
            <p:cNvSpPr/>
            <p:nvPr/>
          </p:nvSpPr>
          <p:spPr>
            <a:xfrm>
              <a:off x="4863" y="2063"/>
              <a:ext cx="1279" cy="1150"/>
            </a:xfrm>
            <a:prstGeom prst="roundRect">
              <a:avLst>
                <a:gd name="adj" fmla="val 83"/>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66" name="Google Shape;766;p57"/>
            <p:cNvCxnSpPr/>
            <p:nvPr/>
          </p:nvCxnSpPr>
          <p:spPr>
            <a:xfrm>
              <a:off x="4863" y="2303"/>
              <a:ext cx="1279" cy="1"/>
            </a:xfrm>
            <a:prstGeom prst="straightConnector1">
              <a:avLst/>
            </a:prstGeom>
            <a:noFill/>
            <a:ln w="9525" cap="flat" cmpd="sng">
              <a:solidFill>
                <a:srgbClr val="000000"/>
              </a:solidFill>
              <a:prstDash val="solid"/>
              <a:round/>
              <a:headEnd type="none" w="med" len="med"/>
              <a:tailEnd type="none" w="med" len="med"/>
            </a:ln>
          </p:spPr>
        </p:cxnSp>
      </p:grpSp>
      <p:grpSp>
        <p:nvGrpSpPr>
          <p:cNvPr id="767" name="Google Shape;767;p57"/>
          <p:cNvGrpSpPr/>
          <p:nvPr/>
        </p:nvGrpSpPr>
        <p:grpSpPr>
          <a:xfrm>
            <a:off x="3367048" y="1242591"/>
            <a:ext cx="1692274" cy="531813"/>
            <a:chOff x="2571" y="1345"/>
            <a:chExt cx="1066" cy="335"/>
          </a:xfrm>
        </p:grpSpPr>
        <p:sp>
          <p:nvSpPr>
            <p:cNvPr id="768" name="Google Shape;768;p57"/>
            <p:cNvSpPr/>
            <p:nvPr/>
          </p:nvSpPr>
          <p:spPr>
            <a:xfrm>
              <a:off x="2571" y="1393"/>
              <a:ext cx="1066" cy="287"/>
            </a:xfrm>
            <a:prstGeom prst="roundRect">
              <a:avLst>
                <a:gd name="adj" fmla="val 16782"/>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57"/>
            <p:cNvSpPr txBox="1"/>
            <p:nvPr/>
          </p:nvSpPr>
          <p:spPr>
            <a:xfrm>
              <a:off x="2625" y="1345"/>
              <a:ext cx="960"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encadre</a:t>
              </a:r>
              <a:endParaRPr/>
            </a:p>
          </p:txBody>
        </p:sp>
        <p:cxnSp>
          <p:nvCxnSpPr>
            <p:cNvPr id="770" name="Google Shape;770;p57"/>
            <p:cNvCxnSpPr/>
            <p:nvPr/>
          </p:nvCxnSpPr>
          <p:spPr>
            <a:xfrm>
              <a:off x="2571" y="1537"/>
              <a:ext cx="1066" cy="1"/>
            </a:xfrm>
            <a:prstGeom prst="straightConnector1">
              <a:avLst/>
            </a:prstGeom>
            <a:noFill/>
            <a:ln w="9525" cap="flat" cmpd="sng">
              <a:solidFill>
                <a:srgbClr val="000000"/>
              </a:solidFill>
              <a:prstDash val="solid"/>
              <a:round/>
              <a:headEnd type="none" w="med" len="med"/>
              <a:tailEnd type="none" w="med" len="med"/>
            </a:ln>
          </p:spPr>
        </p:cxnSp>
      </p:grpSp>
      <p:grpSp>
        <p:nvGrpSpPr>
          <p:cNvPr id="771" name="Google Shape;771;p57"/>
          <p:cNvGrpSpPr/>
          <p:nvPr/>
        </p:nvGrpSpPr>
        <p:grpSpPr>
          <a:xfrm>
            <a:off x="4044910" y="5084911"/>
            <a:ext cx="1879601" cy="989013"/>
            <a:chOff x="2998" y="3690"/>
            <a:chExt cx="1184" cy="623"/>
          </a:xfrm>
        </p:grpSpPr>
        <p:sp>
          <p:nvSpPr>
            <p:cNvPr id="772" name="Google Shape;772;p57"/>
            <p:cNvSpPr txBox="1"/>
            <p:nvPr/>
          </p:nvSpPr>
          <p:spPr>
            <a:xfrm>
              <a:off x="3009" y="3690"/>
              <a:ext cx="1119"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Tâche</a:t>
              </a:r>
              <a:endParaRPr/>
            </a:p>
          </p:txBody>
        </p:sp>
        <p:sp>
          <p:nvSpPr>
            <p:cNvPr id="773" name="Google Shape;773;p57"/>
            <p:cNvSpPr/>
            <p:nvPr/>
          </p:nvSpPr>
          <p:spPr>
            <a:xfrm>
              <a:off x="2998" y="3906"/>
              <a:ext cx="1172" cy="403"/>
            </a:xfrm>
            <a:prstGeom prst="roundRect">
              <a:avLst>
                <a:gd name="adj" fmla="val 245"/>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800" u="sng">
                  <a:solidFill>
                    <a:srgbClr val="000000"/>
                  </a:solidFill>
                  <a:latin typeface="Calibri"/>
                  <a:ea typeface="Calibri"/>
                  <a:cs typeface="Calibri"/>
                  <a:sym typeface="Calibri"/>
                </a:rPr>
                <a:t>Nom de la tâche</a:t>
              </a:r>
              <a:endParaRPr sz="1800" u="sng">
                <a:solidFill>
                  <a:srgbClr val="000000"/>
                </a:solidFill>
                <a:latin typeface="Calibri"/>
                <a:ea typeface="Calibri"/>
                <a:cs typeface="Calibri"/>
                <a:sym typeface="Calibri"/>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Coût de la tâche</a:t>
              </a:r>
              <a:endParaRPr sz="1800">
                <a:solidFill>
                  <a:srgbClr val="000000"/>
                </a:solidFill>
                <a:latin typeface="Calibri"/>
                <a:ea typeface="Calibri"/>
                <a:cs typeface="Calibri"/>
                <a:sym typeface="Calibri"/>
              </a:endParaRPr>
            </a:p>
          </p:txBody>
        </p:sp>
        <p:sp>
          <p:nvSpPr>
            <p:cNvPr id="774" name="Google Shape;774;p57"/>
            <p:cNvSpPr/>
            <p:nvPr/>
          </p:nvSpPr>
          <p:spPr>
            <a:xfrm>
              <a:off x="3009" y="3690"/>
              <a:ext cx="1173" cy="623"/>
            </a:xfrm>
            <a:prstGeom prst="roundRect">
              <a:avLst>
                <a:gd name="adj" fmla="val 15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75" name="Google Shape;775;p57"/>
            <p:cNvCxnSpPr/>
            <p:nvPr/>
          </p:nvCxnSpPr>
          <p:spPr>
            <a:xfrm>
              <a:off x="3009" y="3930"/>
              <a:ext cx="1172" cy="1"/>
            </a:xfrm>
            <a:prstGeom prst="straightConnector1">
              <a:avLst/>
            </a:prstGeom>
            <a:noFill/>
            <a:ln w="9525" cap="flat" cmpd="sng">
              <a:solidFill>
                <a:srgbClr val="000000"/>
              </a:solidFill>
              <a:prstDash val="solid"/>
              <a:round/>
              <a:headEnd type="none" w="med" len="med"/>
              <a:tailEnd type="none" w="med" len="med"/>
            </a:ln>
          </p:spPr>
        </p:cxnSp>
      </p:grpSp>
      <p:sp>
        <p:nvSpPr>
          <p:cNvPr id="776" name="Google Shape;776;p57"/>
          <p:cNvSpPr/>
          <p:nvPr/>
        </p:nvSpPr>
        <p:spPr>
          <a:xfrm>
            <a:off x="2266910" y="1667024"/>
            <a:ext cx="1100138" cy="684212"/>
          </a:xfrm>
          <a:custGeom>
            <a:avLst/>
            <a:gdLst/>
            <a:ahLst/>
            <a:cxnLst/>
            <a:rect l="l" t="t" r="r" b="b"/>
            <a:pathLst>
              <a:path w="3057" h="1902" extrusionOk="0">
                <a:moveTo>
                  <a:pt x="0" y="1901"/>
                </a:moveTo>
                <a:lnTo>
                  <a:pt x="940" y="420"/>
                </a:lnTo>
                <a:lnTo>
                  <a:pt x="305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57"/>
          <p:cNvSpPr/>
          <p:nvPr/>
        </p:nvSpPr>
        <p:spPr>
          <a:xfrm>
            <a:off x="2690773" y="1772816"/>
            <a:ext cx="846137" cy="758825"/>
          </a:xfrm>
          <a:custGeom>
            <a:avLst/>
            <a:gdLst/>
            <a:ahLst/>
            <a:cxnLst/>
            <a:rect l="l" t="t" r="r" b="b"/>
            <a:pathLst>
              <a:path w="2352" h="2110" extrusionOk="0">
                <a:moveTo>
                  <a:pt x="2351" y="0"/>
                </a:moveTo>
                <a:lnTo>
                  <a:pt x="2351" y="1266"/>
                </a:lnTo>
                <a:lnTo>
                  <a:pt x="0" y="210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78" name="Google Shape;778;p57"/>
          <p:cNvGrpSpPr/>
          <p:nvPr/>
        </p:nvGrpSpPr>
        <p:grpSpPr>
          <a:xfrm>
            <a:off x="3875048" y="2957661"/>
            <a:ext cx="1692274" cy="533400"/>
            <a:chOff x="2891" y="2350"/>
            <a:chExt cx="1066" cy="336"/>
          </a:xfrm>
        </p:grpSpPr>
        <p:sp>
          <p:nvSpPr>
            <p:cNvPr id="779" name="Google Shape;779;p57"/>
            <p:cNvSpPr/>
            <p:nvPr/>
          </p:nvSpPr>
          <p:spPr>
            <a:xfrm>
              <a:off x="2891" y="2399"/>
              <a:ext cx="1066" cy="287"/>
            </a:xfrm>
            <a:prstGeom prst="roundRect">
              <a:avLst>
                <a:gd name="adj" fmla="val 16782"/>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57"/>
            <p:cNvSpPr txBox="1"/>
            <p:nvPr/>
          </p:nvSpPr>
          <p:spPr>
            <a:xfrm>
              <a:off x="2944" y="2350"/>
              <a:ext cx="964"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coordonne</a:t>
              </a:r>
              <a:endParaRPr/>
            </a:p>
          </p:txBody>
        </p:sp>
        <p:cxnSp>
          <p:nvCxnSpPr>
            <p:cNvPr id="781" name="Google Shape;781;p57"/>
            <p:cNvCxnSpPr/>
            <p:nvPr/>
          </p:nvCxnSpPr>
          <p:spPr>
            <a:xfrm>
              <a:off x="2891" y="2542"/>
              <a:ext cx="1066" cy="1"/>
            </a:xfrm>
            <a:prstGeom prst="straightConnector1">
              <a:avLst/>
            </a:prstGeom>
            <a:noFill/>
            <a:ln w="9525" cap="flat" cmpd="sng">
              <a:solidFill>
                <a:srgbClr val="000000"/>
              </a:solidFill>
              <a:prstDash val="solid"/>
              <a:round/>
              <a:headEnd type="none" w="med" len="med"/>
              <a:tailEnd type="none" w="med" len="med"/>
            </a:ln>
          </p:spPr>
        </p:cxnSp>
      </p:grpSp>
      <p:grpSp>
        <p:nvGrpSpPr>
          <p:cNvPr id="782" name="Google Shape;782;p57"/>
          <p:cNvGrpSpPr/>
          <p:nvPr/>
        </p:nvGrpSpPr>
        <p:grpSpPr>
          <a:xfrm>
            <a:off x="7173873" y="5086499"/>
            <a:ext cx="1862138" cy="531813"/>
            <a:chOff x="4969" y="3691"/>
            <a:chExt cx="1173" cy="335"/>
          </a:xfrm>
        </p:grpSpPr>
        <p:sp>
          <p:nvSpPr>
            <p:cNvPr id="783" name="Google Shape;783;p57"/>
            <p:cNvSpPr/>
            <p:nvPr/>
          </p:nvSpPr>
          <p:spPr>
            <a:xfrm>
              <a:off x="4969" y="3731"/>
              <a:ext cx="1173" cy="238"/>
            </a:xfrm>
            <a:prstGeom prst="roundRect">
              <a:avLst>
                <a:gd name="adj" fmla="val 20167"/>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57"/>
            <p:cNvSpPr txBox="1"/>
            <p:nvPr/>
          </p:nvSpPr>
          <p:spPr>
            <a:xfrm>
              <a:off x="5028" y="3691"/>
              <a:ext cx="1061" cy="335"/>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Constitué_de</a:t>
              </a:r>
              <a:endParaRPr/>
            </a:p>
          </p:txBody>
        </p:sp>
        <p:cxnSp>
          <p:nvCxnSpPr>
            <p:cNvPr id="785" name="Google Shape;785;p57"/>
            <p:cNvCxnSpPr/>
            <p:nvPr/>
          </p:nvCxnSpPr>
          <p:spPr>
            <a:xfrm>
              <a:off x="4969" y="3850"/>
              <a:ext cx="1173" cy="1"/>
            </a:xfrm>
            <a:prstGeom prst="straightConnector1">
              <a:avLst/>
            </a:prstGeom>
            <a:noFill/>
            <a:ln w="9525" cap="flat" cmpd="sng">
              <a:solidFill>
                <a:srgbClr val="000000"/>
              </a:solidFill>
              <a:prstDash val="solid"/>
              <a:round/>
              <a:headEnd type="none" w="med" len="med"/>
              <a:tailEnd type="none" w="med" len="med"/>
            </a:ln>
          </p:spPr>
        </p:cxnSp>
      </p:grpSp>
      <p:cxnSp>
        <p:nvCxnSpPr>
          <p:cNvPr id="786" name="Google Shape;786;p57"/>
          <p:cNvCxnSpPr/>
          <p:nvPr/>
        </p:nvCxnSpPr>
        <p:spPr>
          <a:xfrm rot="10800000" flipH="1">
            <a:off x="5905460" y="5389711"/>
            <a:ext cx="1268413" cy="230188"/>
          </a:xfrm>
          <a:prstGeom prst="straightConnector1">
            <a:avLst/>
          </a:prstGeom>
          <a:noFill/>
          <a:ln w="9525" cap="flat" cmpd="sng">
            <a:solidFill>
              <a:srgbClr val="000000"/>
            </a:solidFill>
            <a:prstDash val="solid"/>
            <a:round/>
            <a:headEnd type="none" w="med" len="med"/>
            <a:tailEnd type="none" w="med" len="med"/>
          </a:ln>
        </p:spPr>
      </p:cxnSp>
      <p:cxnSp>
        <p:nvCxnSpPr>
          <p:cNvPr id="787" name="Google Shape;787;p57"/>
          <p:cNvCxnSpPr/>
          <p:nvPr/>
        </p:nvCxnSpPr>
        <p:spPr>
          <a:xfrm>
            <a:off x="8020010" y="4326086"/>
            <a:ext cx="1588" cy="835025"/>
          </a:xfrm>
          <a:prstGeom prst="straightConnector1">
            <a:avLst/>
          </a:prstGeom>
          <a:noFill/>
          <a:ln w="9525" cap="flat" cmpd="sng">
            <a:solidFill>
              <a:srgbClr val="000000"/>
            </a:solidFill>
            <a:prstDash val="solid"/>
            <a:round/>
            <a:headEnd type="none" w="med" len="med"/>
            <a:tailEnd type="none" w="med" len="med"/>
          </a:ln>
        </p:spPr>
      </p:cxnSp>
      <p:cxnSp>
        <p:nvCxnSpPr>
          <p:cNvPr id="788" name="Google Shape;788;p57"/>
          <p:cNvCxnSpPr/>
          <p:nvPr/>
        </p:nvCxnSpPr>
        <p:spPr>
          <a:xfrm>
            <a:off x="2690773" y="5542111"/>
            <a:ext cx="1354137" cy="1588"/>
          </a:xfrm>
          <a:prstGeom prst="straightConnector1">
            <a:avLst/>
          </a:prstGeom>
          <a:noFill/>
          <a:ln w="9525" cap="flat" cmpd="sng">
            <a:solidFill>
              <a:srgbClr val="000000"/>
            </a:solidFill>
            <a:prstDash val="solid"/>
            <a:round/>
            <a:headEnd type="none" w="med" len="med"/>
            <a:tailEnd type="none" w="med" len="med"/>
          </a:ln>
        </p:spPr>
      </p:cxnSp>
      <p:grpSp>
        <p:nvGrpSpPr>
          <p:cNvPr id="789" name="Google Shape;789;p57"/>
          <p:cNvGrpSpPr/>
          <p:nvPr/>
        </p:nvGrpSpPr>
        <p:grpSpPr>
          <a:xfrm>
            <a:off x="998498" y="5086499"/>
            <a:ext cx="1692274" cy="1266824"/>
            <a:chOff x="1079" y="3691"/>
            <a:chExt cx="1066" cy="798"/>
          </a:xfrm>
        </p:grpSpPr>
        <p:sp>
          <p:nvSpPr>
            <p:cNvPr id="790" name="Google Shape;790;p57"/>
            <p:cNvSpPr/>
            <p:nvPr/>
          </p:nvSpPr>
          <p:spPr>
            <a:xfrm>
              <a:off x="1079" y="3736"/>
              <a:ext cx="1066" cy="494"/>
            </a:xfrm>
            <a:prstGeom prst="roundRect">
              <a:avLst>
                <a:gd name="adj" fmla="val 1781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57"/>
            <p:cNvSpPr txBox="1"/>
            <p:nvPr/>
          </p:nvSpPr>
          <p:spPr>
            <a:xfrm>
              <a:off x="1132" y="3691"/>
              <a:ext cx="964" cy="261"/>
            </a:xfrm>
            <a:prstGeom prst="rect">
              <a:avLst/>
            </a:prstGeom>
            <a:noFill/>
            <a:ln>
              <a:noFill/>
            </a:ln>
          </p:spPr>
          <p:txBody>
            <a:bodyPr spcFirstLastPara="1" wrap="square" lIns="90000" tIns="46800" rIns="90000" bIns="46800" anchor="t" anchorCtr="0">
              <a:noAutofit/>
            </a:bodyPr>
            <a:lstStyle/>
            <a:p>
              <a:pPr marL="0" marR="0" lvl="0" indent="0" algn="ctr" rtl="0">
                <a:lnSpc>
                  <a:spcPct val="93000"/>
                </a:lnSpc>
                <a:spcBef>
                  <a:spcPts val="0"/>
                </a:spcBef>
                <a:spcAft>
                  <a:spcPts val="0"/>
                </a:spcAft>
                <a:buNone/>
              </a:pPr>
              <a:r>
                <a:rPr lang="en-GB" sz="1800">
                  <a:solidFill>
                    <a:srgbClr val="000000"/>
                  </a:solidFill>
                  <a:latin typeface="Times New Roman"/>
                  <a:ea typeface="Times New Roman"/>
                  <a:cs typeface="Times New Roman"/>
                  <a:sym typeface="Times New Roman"/>
                </a:rPr>
                <a:t>participe</a:t>
              </a:r>
              <a:endParaRPr/>
            </a:p>
          </p:txBody>
        </p:sp>
        <p:cxnSp>
          <p:nvCxnSpPr>
            <p:cNvPr id="792" name="Google Shape;792;p57"/>
            <p:cNvCxnSpPr/>
            <p:nvPr/>
          </p:nvCxnSpPr>
          <p:spPr>
            <a:xfrm>
              <a:off x="1079" y="3871"/>
              <a:ext cx="1066" cy="1"/>
            </a:xfrm>
            <a:prstGeom prst="straightConnector1">
              <a:avLst/>
            </a:prstGeom>
            <a:noFill/>
            <a:ln w="9525" cap="flat" cmpd="sng">
              <a:solidFill>
                <a:srgbClr val="000000"/>
              </a:solidFill>
              <a:prstDash val="solid"/>
              <a:round/>
              <a:headEnd type="none" w="med" len="med"/>
              <a:tailEnd type="none" w="med" len="med"/>
            </a:ln>
          </p:spPr>
        </p:cxnSp>
        <p:sp>
          <p:nvSpPr>
            <p:cNvPr id="793" name="Google Shape;793;p57"/>
            <p:cNvSpPr txBox="1"/>
            <p:nvPr/>
          </p:nvSpPr>
          <p:spPr>
            <a:xfrm>
              <a:off x="1185" y="3901"/>
              <a:ext cx="853" cy="588"/>
            </a:xfrm>
            <a:prstGeom prst="rect">
              <a:avLst/>
            </a:prstGeom>
            <a:noFill/>
            <a:ln>
              <a:noFill/>
            </a:ln>
          </p:spPr>
          <p:txBody>
            <a:bodyPr spcFirstLastPara="1" wrap="square" lIns="90000" tIns="46800" rIns="90000" bIns="46800" anchor="t" anchorCtr="0">
              <a:noAutofit/>
            </a:bodyPr>
            <a:lstStyle/>
            <a:p>
              <a:pPr marL="0" marR="0" lvl="0" indent="0" algn="l" rtl="0">
                <a:lnSpc>
                  <a:spcPct val="73000"/>
                </a:lnSpc>
                <a:spcBef>
                  <a:spcPts val="0"/>
                </a:spcBef>
                <a:spcAft>
                  <a:spcPts val="0"/>
                </a:spcAft>
                <a:buNone/>
              </a:pPr>
              <a:r>
                <a:rPr lang="en-GB" sz="1800">
                  <a:solidFill>
                    <a:srgbClr val="000000"/>
                  </a:solidFill>
                  <a:latin typeface="Times New Roman"/>
                  <a:ea typeface="Times New Roman"/>
                  <a:cs typeface="Times New Roman"/>
                  <a:sym typeface="Times New Roman"/>
                </a:rPr>
                <a:t>Date début</a:t>
              </a:r>
              <a:endParaRPr/>
            </a:p>
            <a:p>
              <a:pPr marL="0" marR="0" lvl="0" indent="0" algn="l" rtl="0">
                <a:lnSpc>
                  <a:spcPct val="73000"/>
                </a:lnSpc>
                <a:spcBef>
                  <a:spcPts val="225"/>
                </a:spcBef>
                <a:spcAft>
                  <a:spcPts val="0"/>
                </a:spcAft>
                <a:buNone/>
              </a:pPr>
              <a:r>
                <a:rPr lang="en-GB" sz="1800">
                  <a:solidFill>
                    <a:srgbClr val="000000"/>
                  </a:solidFill>
                  <a:latin typeface="Times New Roman"/>
                  <a:ea typeface="Times New Roman"/>
                  <a:cs typeface="Times New Roman"/>
                  <a:sym typeface="Times New Roman"/>
                </a:rPr>
                <a:t>Date fin</a:t>
              </a:r>
              <a:endParaRPr/>
            </a:p>
          </p:txBody>
        </p:sp>
      </p:grpSp>
      <p:cxnSp>
        <p:nvCxnSpPr>
          <p:cNvPr id="794" name="Google Shape;794;p57"/>
          <p:cNvCxnSpPr/>
          <p:nvPr/>
        </p:nvCxnSpPr>
        <p:spPr>
          <a:xfrm>
            <a:off x="1590635" y="4402286"/>
            <a:ext cx="254000" cy="758825"/>
          </a:xfrm>
          <a:prstGeom prst="straightConnector1">
            <a:avLst/>
          </a:prstGeom>
          <a:noFill/>
          <a:ln w="9525" cap="flat" cmpd="sng">
            <a:solidFill>
              <a:srgbClr val="000000"/>
            </a:solidFill>
            <a:prstDash val="solid"/>
            <a:round/>
            <a:headEnd type="none" w="med" len="med"/>
            <a:tailEnd type="none" w="med" len="med"/>
          </a:ln>
        </p:spPr>
      </p:cxnSp>
      <p:cxnSp>
        <p:nvCxnSpPr>
          <p:cNvPr id="795" name="Google Shape;795;p57"/>
          <p:cNvCxnSpPr/>
          <p:nvPr/>
        </p:nvCxnSpPr>
        <p:spPr>
          <a:xfrm rot="10800000" flipH="1">
            <a:off x="2690773" y="3260874"/>
            <a:ext cx="1184275" cy="230187"/>
          </a:xfrm>
          <a:prstGeom prst="straightConnector1">
            <a:avLst/>
          </a:prstGeom>
          <a:noFill/>
          <a:ln w="9525" cap="flat" cmpd="sng">
            <a:solidFill>
              <a:srgbClr val="000000"/>
            </a:solidFill>
            <a:prstDash val="solid"/>
            <a:round/>
            <a:headEnd type="none" w="med" len="med"/>
            <a:tailEnd type="none" w="med" len="med"/>
          </a:ln>
        </p:spPr>
      </p:cxnSp>
      <p:cxnSp>
        <p:nvCxnSpPr>
          <p:cNvPr id="796" name="Google Shape;796;p57"/>
          <p:cNvCxnSpPr/>
          <p:nvPr/>
        </p:nvCxnSpPr>
        <p:spPr>
          <a:xfrm>
            <a:off x="5567323" y="3262461"/>
            <a:ext cx="1438275" cy="227013"/>
          </a:xfrm>
          <a:prstGeom prst="straightConnector1">
            <a:avLst/>
          </a:prstGeom>
          <a:noFill/>
          <a:ln w="9525" cap="flat" cmpd="sng">
            <a:solidFill>
              <a:srgbClr val="000000"/>
            </a:solidFill>
            <a:prstDash val="solid"/>
            <a:round/>
            <a:headEnd type="none" w="med" len="med"/>
            <a:tailEnd type="none" w="med" len="med"/>
          </a:ln>
        </p:spPr>
      </p:cxnSp>
      <p:sp>
        <p:nvSpPr>
          <p:cNvPr id="797" name="Google Shape;797;p57"/>
          <p:cNvSpPr/>
          <p:nvPr/>
        </p:nvSpPr>
        <p:spPr>
          <a:xfrm>
            <a:off x="1928773" y="1970236"/>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0,1</a:t>
            </a:r>
            <a:endParaRPr/>
          </a:p>
        </p:txBody>
      </p:sp>
      <p:sp>
        <p:nvSpPr>
          <p:cNvPr id="798" name="Google Shape;798;p57"/>
          <p:cNvSpPr/>
          <p:nvPr/>
        </p:nvSpPr>
        <p:spPr>
          <a:xfrm>
            <a:off x="3536910" y="2046436"/>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0,n</a:t>
            </a:r>
            <a:endParaRPr/>
          </a:p>
        </p:txBody>
      </p:sp>
      <p:sp>
        <p:nvSpPr>
          <p:cNvPr id="799" name="Google Shape;799;p57"/>
          <p:cNvSpPr/>
          <p:nvPr/>
        </p:nvSpPr>
        <p:spPr>
          <a:xfrm>
            <a:off x="2774910" y="3414861"/>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0,n</a:t>
            </a:r>
            <a:endParaRPr/>
          </a:p>
        </p:txBody>
      </p:sp>
      <p:sp>
        <p:nvSpPr>
          <p:cNvPr id="800" name="Google Shape;800;p57"/>
          <p:cNvSpPr/>
          <p:nvPr/>
        </p:nvSpPr>
        <p:spPr>
          <a:xfrm>
            <a:off x="1676360" y="4554686"/>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0,n</a:t>
            </a:r>
            <a:endParaRPr/>
          </a:p>
        </p:txBody>
      </p:sp>
      <p:sp>
        <p:nvSpPr>
          <p:cNvPr id="801" name="Google Shape;801;p57"/>
          <p:cNvSpPr/>
          <p:nvPr/>
        </p:nvSpPr>
        <p:spPr>
          <a:xfrm>
            <a:off x="3452773" y="5238899"/>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1,n</a:t>
            </a:r>
            <a:endParaRPr/>
          </a:p>
        </p:txBody>
      </p:sp>
      <p:sp>
        <p:nvSpPr>
          <p:cNvPr id="802" name="Google Shape;802;p57"/>
          <p:cNvSpPr/>
          <p:nvPr/>
        </p:nvSpPr>
        <p:spPr>
          <a:xfrm>
            <a:off x="5989598" y="5542111"/>
            <a:ext cx="487362"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1,1</a:t>
            </a:r>
            <a:endParaRPr/>
          </a:p>
        </p:txBody>
      </p:sp>
      <p:sp>
        <p:nvSpPr>
          <p:cNvPr id="803" name="Google Shape;803;p57"/>
          <p:cNvSpPr/>
          <p:nvPr/>
        </p:nvSpPr>
        <p:spPr>
          <a:xfrm>
            <a:off x="6413460" y="3414861"/>
            <a:ext cx="487363"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1,1</a:t>
            </a:r>
            <a:endParaRPr/>
          </a:p>
        </p:txBody>
      </p:sp>
      <p:sp>
        <p:nvSpPr>
          <p:cNvPr id="804" name="Google Shape;804;p57"/>
          <p:cNvSpPr/>
          <p:nvPr/>
        </p:nvSpPr>
        <p:spPr>
          <a:xfrm>
            <a:off x="8020010" y="4326086"/>
            <a:ext cx="4984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b="1">
                <a:solidFill>
                  <a:srgbClr val="000000"/>
                </a:solidFill>
                <a:latin typeface="Calibri"/>
                <a:ea typeface="Calibri"/>
                <a:cs typeface="Calibri"/>
                <a:sym typeface="Calibri"/>
              </a:rPr>
              <a:t>1,n</a:t>
            </a:r>
            <a:endParaRPr/>
          </a:p>
        </p:txBody>
      </p:sp>
      <p:sp>
        <p:nvSpPr>
          <p:cNvPr id="805" name="Google Shape;805;p57"/>
          <p:cNvSpPr/>
          <p:nvPr/>
        </p:nvSpPr>
        <p:spPr>
          <a:xfrm>
            <a:off x="1506498" y="1333501"/>
            <a:ext cx="12223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a pour chef</a:t>
            </a:r>
            <a:endParaRPr/>
          </a:p>
        </p:txBody>
      </p:sp>
      <p:sp>
        <p:nvSpPr>
          <p:cNvPr id="806" name="Google Shape;806;p57"/>
          <p:cNvSpPr/>
          <p:nvPr/>
        </p:nvSpPr>
        <p:spPr>
          <a:xfrm>
            <a:off x="3282910" y="2351236"/>
            <a:ext cx="1171575" cy="336550"/>
          </a:xfrm>
          <a:prstGeom prst="roundRect">
            <a:avLst>
              <a:gd name="adj" fmla="val 468"/>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600">
                <a:solidFill>
                  <a:srgbClr val="000000"/>
                </a:solidFill>
                <a:latin typeface="Calibri"/>
                <a:ea typeface="Calibri"/>
                <a:cs typeface="Calibri"/>
                <a:sym typeface="Calibri"/>
              </a:rPr>
              <a:t>est chef 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pSp>
        <p:nvGrpSpPr>
          <p:cNvPr id="813" name="Google Shape;813;p58"/>
          <p:cNvGrpSpPr/>
          <p:nvPr/>
        </p:nvGrpSpPr>
        <p:grpSpPr>
          <a:xfrm>
            <a:off x="395536" y="1124744"/>
            <a:ext cx="8352928" cy="144016"/>
            <a:chOff x="395536" y="1196752"/>
            <a:chExt cx="8352928" cy="144016"/>
          </a:xfrm>
        </p:grpSpPr>
        <p:cxnSp>
          <p:nvCxnSpPr>
            <p:cNvPr id="814" name="Google Shape;814;p5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15" name="Google Shape;815;p5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16" name="Google Shape;816;p58"/>
          <p:cNvSpPr txBox="1"/>
          <p:nvPr/>
        </p:nvSpPr>
        <p:spPr>
          <a:xfrm>
            <a:off x="659485" y="260648"/>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2</a:t>
            </a:r>
            <a:endParaRPr sz="4400" b="1">
              <a:solidFill>
                <a:srgbClr val="FF0000"/>
              </a:solidFill>
              <a:latin typeface="Calibri"/>
              <a:ea typeface="Calibri"/>
              <a:cs typeface="Calibri"/>
              <a:sym typeface="Calibri"/>
            </a:endParaRPr>
          </a:p>
        </p:txBody>
      </p:sp>
      <p:sp>
        <p:nvSpPr>
          <p:cNvPr id="817" name="Google Shape;817;p58"/>
          <p:cNvSpPr/>
          <p:nvPr/>
        </p:nvSpPr>
        <p:spPr>
          <a:xfrm>
            <a:off x="395536" y="1412776"/>
            <a:ext cx="7920880" cy="3785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chemeClr val="dk1"/>
                </a:solidFill>
                <a:latin typeface="Cambria"/>
                <a:ea typeface="Cambria"/>
                <a:cs typeface="Cambria"/>
                <a:sym typeface="Cambria"/>
              </a:rPr>
              <a:t>Gestion d'une clinique</a:t>
            </a:r>
            <a:endParaRPr/>
          </a:p>
          <a:p>
            <a:pPr marL="0" marR="0" lvl="0" indent="0" algn="l" rtl="0">
              <a:spcBef>
                <a:spcPts val="0"/>
              </a:spcBef>
              <a:spcAft>
                <a:spcPts val="0"/>
              </a:spcAft>
              <a:buNone/>
            </a:pPr>
            <a:endParaRPr sz="18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On se propose de modéliser la base de données d'un hôpital. L'analyse de l'existant a dégagé les informations suivantes:</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L'hôpital a un ensemble d'employés qui sont des docteurs et des infirmières. Chaque employé possède un numéro d'employé, un nom, un prénom, une adresse et un numéro de téléphone.</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L'hôpital est composé de plusieurs services, pour lesquels on connaît le code, le nom, le bâtiment et le directeur, qui est en fait un docteur.</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Chaque service contient plusieurs salles. Une salle est représentée par un numéro, un surveillant et le nombre de lits qu'elle possède. Le numéro de salle est local à un service</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grpSp>
        <p:nvGrpSpPr>
          <p:cNvPr id="824" name="Google Shape;824;p59"/>
          <p:cNvGrpSpPr/>
          <p:nvPr/>
        </p:nvGrpSpPr>
        <p:grpSpPr>
          <a:xfrm>
            <a:off x="395536" y="1124744"/>
            <a:ext cx="8352928" cy="144016"/>
            <a:chOff x="395536" y="1196752"/>
            <a:chExt cx="8352928" cy="144016"/>
          </a:xfrm>
        </p:grpSpPr>
        <p:cxnSp>
          <p:nvCxnSpPr>
            <p:cNvPr id="825" name="Google Shape;825;p5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26" name="Google Shape;826;p5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27" name="Google Shape;827;p59"/>
          <p:cNvSpPr/>
          <p:nvPr/>
        </p:nvSpPr>
        <p:spPr>
          <a:xfrm>
            <a:off x="539552" y="1412776"/>
            <a:ext cx="8208912" cy="42473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mbria"/>
                <a:ea typeface="Cambria"/>
                <a:cs typeface="Cambria"/>
                <a:sym typeface="Cambria"/>
              </a:rPr>
              <a:t>(i.e., chaque service possède une salle numéro 1). Un surveillant est un infirmier.</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Un infirmier est affecté à un service et à un seul.</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Les docteurs ne sont pas affectés à un service particulier, mais on connaît sa spécialité.</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On connaît aussi pour chaque infirmier sa rotation et son salaire.</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Les malades de l'hôpital sont représentés par un numéro, un nom, un prénom, une adresse et un numéro de téléphone.</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 Un malade est hospitalisé dans une salle avec un numéro de lit et son diagnostic. Il est soigné par un docteur. Au cas où il y a des complications, il peut être transféré dans un autre service avec une autre salle.</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1. </a:t>
            </a:r>
            <a:r>
              <a:rPr lang="en-GB" sz="1800">
                <a:solidFill>
                  <a:schemeClr val="dk1"/>
                </a:solidFill>
                <a:latin typeface="Cambria"/>
                <a:ea typeface="Cambria"/>
                <a:cs typeface="Cambria"/>
                <a:sym typeface="Cambria"/>
              </a:rPr>
              <a:t>Définir l'ensemble des propriétés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2. </a:t>
            </a:r>
            <a:r>
              <a:rPr lang="en-GB" sz="1800">
                <a:solidFill>
                  <a:schemeClr val="dk1"/>
                </a:solidFill>
                <a:latin typeface="Cambria"/>
                <a:ea typeface="Cambria"/>
                <a:cs typeface="Cambria"/>
                <a:sym typeface="Cambria"/>
              </a:rPr>
              <a:t>Définir les entités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3. </a:t>
            </a:r>
            <a:r>
              <a:rPr lang="en-GB" sz="1800">
                <a:solidFill>
                  <a:schemeClr val="dk1"/>
                </a:solidFill>
                <a:latin typeface="Cambria"/>
                <a:ea typeface="Cambria"/>
                <a:cs typeface="Cambria"/>
                <a:sym typeface="Cambria"/>
              </a:rPr>
              <a:t>Définir le dictionnaire de données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4. </a:t>
            </a:r>
            <a:r>
              <a:rPr lang="en-GB" sz="1800">
                <a:solidFill>
                  <a:schemeClr val="dk1"/>
                </a:solidFill>
                <a:latin typeface="Cambria"/>
                <a:ea typeface="Cambria"/>
                <a:cs typeface="Cambria"/>
                <a:sym typeface="Cambria"/>
              </a:rPr>
              <a:t>Définir le MCD de ce système.</a:t>
            </a:r>
            <a:endParaRPr/>
          </a:p>
        </p:txBody>
      </p:sp>
      <p:sp>
        <p:nvSpPr>
          <p:cNvPr id="828" name="Google Shape;828;p59"/>
          <p:cNvSpPr txBox="1"/>
          <p:nvPr/>
        </p:nvSpPr>
        <p:spPr>
          <a:xfrm>
            <a:off x="534616"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2</a:t>
            </a:r>
            <a:endParaRPr sz="4400" b="1">
              <a:solidFill>
                <a:srgbClr val="FF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grpSp>
        <p:nvGrpSpPr>
          <p:cNvPr id="835" name="Google Shape;835;p60"/>
          <p:cNvGrpSpPr/>
          <p:nvPr/>
        </p:nvGrpSpPr>
        <p:grpSpPr>
          <a:xfrm>
            <a:off x="395536" y="1124744"/>
            <a:ext cx="8352928" cy="144016"/>
            <a:chOff x="395536" y="1196752"/>
            <a:chExt cx="8352928" cy="144016"/>
          </a:xfrm>
        </p:grpSpPr>
        <p:cxnSp>
          <p:nvCxnSpPr>
            <p:cNvPr id="836" name="Google Shape;836;p6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37" name="Google Shape;837;p6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38" name="Google Shape;838;p60"/>
          <p:cNvSpPr/>
          <p:nvPr/>
        </p:nvSpPr>
        <p:spPr>
          <a:xfrm>
            <a:off x="539552" y="1412776"/>
            <a:ext cx="8208912"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chemeClr val="dk1"/>
                </a:solidFill>
                <a:latin typeface="Cambria"/>
                <a:ea typeface="Cambria"/>
                <a:cs typeface="Cambria"/>
                <a:sym typeface="Cambria"/>
              </a:rPr>
              <a:t>Suivi de la scolarité à l'ESTI</a:t>
            </a:r>
            <a:endParaRPr/>
          </a:p>
          <a:p>
            <a:pPr marL="0" marR="0" lvl="0" indent="0" algn="l" rtl="0">
              <a:spcBef>
                <a:spcPts val="0"/>
              </a:spcBef>
              <a:spcAft>
                <a:spcPts val="0"/>
              </a:spcAft>
              <a:buNone/>
            </a:pPr>
            <a:endParaRPr sz="1800" b="1">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L'ESTI a mis en place une réforme dites des spécialités en 2020/2021. A l'occasion de cette réforme il a été demandé à la DSI une refonte du système d'information de la scolarité du cycle ingenieur. Des interviews au niveau de la direction des sites et de la direction des études ont été faites. Nous vous présentons ci-dessous le compte-rendu volontairement simplifiée.</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Pou gérer le suivi de la scolarité d'un étudiant dans le cycle ingénieur, on commence par l'inscrire avec son nom, son prénom et son origine scolaire (DUT, CPI, CPGE, ...). </a:t>
            </a: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Chaque année scolaire un étudiant est inscrit à un ou plusieurs programmes. En 1ère année il n'y a qu'un seul programme : ING1 TC. En deuxième année, il y a plusieurs programmes : ING2 TC, Spécialité : GI ou GM, Orientation : MSI ou TSI ou IFI ou SNHP ou IAD. En 3</a:t>
            </a:r>
            <a:r>
              <a:rPr lang="en-GB" sz="1800" baseline="30000">
                <a:solidFill>
                  <a:schemeClr val="dk1"/>
                </a:solidFill>
                <a:latin typeface="Cambria"/>
                <a:ea typeface="Cambria"/>
                <a:cs typeface="Cambria"/>
                <a:sym typeface="Cambria"/>
              </a:rPr>
              <a:t>ème</a:t>
            </a:r>
            <a:r>
              <a:rPr lang="en-GB" sz="1800">
                <a:solidFill>
                  <a:schemeClr val="dk1"/>
                </a:solidFill>
                <a:latin typeface="Cambria"/>
                <a:ea typeface="Cambria"/>
                <a:cs typeface="Cambria"/>
                <a:sym typeface="Cambria"/>
              </a:rPr>
              <a:t> année, il y a 12 programmes de type option : ISIN, GL, ISICO, IDSI, Télécoms, ICOM, IFI, IAD, SNHP, Infomécatronique, DSI. Certains programmes nécessitent comme pré-requis d'autres programmes. </a:t>
            </a:r>
            <a:endParaRPr/>
          </a:p>
        </p:txBody>
      </p:sp>
      <p:sp>
        <p:nvSpPr>
          <p:cNvPr id="839" name="Google Shape;839;p60"/>
          <p:cNvSpPr txBox="1"/>
          <p:nvPr/>
        </p:nvSpPr>
        <p:spPr>
          <a:xfrm>
            <a:off x="534616"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3</a:t>
            </a:r>
            <a:endParaRPr sz="4400" b="1">
              <a:solidFill>
                <a:srgbClr val="FF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6" name="Google Shape;846;p61"/>
          <p:cNvGrpSpPr/>
          <p:nvPr/>
        </p:nvGrpSpPr>
        <p:grpSpPr>
          <a:xfrm>
            <a:off x="395536" y="1124744"/>
            <a:ext cx="8352928" cy="144016"/>
            <a:chOff x="395536" y="1196752"/>
            <a:chExt cx="8352928" cy="144016"/>
          </a:xfrm>
        </p:grpSpPr>
        <p:cxnSp>
          <p:nvCxnSpPr>
            <p:cNvPr id="847" name="Google Shape;847;p6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48" name="Google Shape;848;p6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49" name="Google Shape;849;p61"/>
          <p:cNvSpPr txBox="1"/>
          <p:nvPr/>
        </p:nvSpPr>
        <p:spPr>
          <a:xfrm>
            <a:off x="534616"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3</a:t>
            </a:r>
            <a:endParaRPr sz="4400" b="1">
              <a:solidFill>
                <a:srgbClr val="FF0000"/>
              </a:solidFill>
              <a:latin typeface="Calibri"/>
              <a:ea typeface="Calibri"/>
              <a:cs typeface="Calibri"/>
              <a:sym typeface="Calibri"/>
            </a:endParaRPr>
          </a:p>
        </p:txBody>
      </p:sp>
      <p:sp>
        <p:nvSpPr>
          <p:cNvPr id="850" name="Google Shape;850;p61"/>
          <p:cNvSpPr/>
          <p:nvPr/>
        </p:nvSpPr>
        <p:spPr>
          <a:xfrm>
            <a:off x="683568" y="1266482"/>
            <a:ext cx="8064896" cy="5355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mbria"/>
                <a:ea typeface="Cambria"/>
                <a:cs typeface="Cambria"/>
                <a:sym typeface="Cambria"/>
              </a:rPr>
              <a:t>Pour passer en année supérieure, l'étudiant doit obtenir une moyenne générale supérieure ou égale à 10 sur l'ensemble de matières contenues dans les programmes dans lesquels il est inscrit. Le calcul de la moyenne se fait à l'aide d'une moyenne pondérée.</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Les pondérations de chaque matière peuvent être revues lors de chaque année scolaire. Des projets regroupant plusieurs matières sont réalisés par les étudiants et notés par le corps professoral. La note obtenue dans une matière est une moyenne pondérée dans laquelle intervient des notes d'épreuves surveillées et éventuellement le projet (si projet il y a). Une matière est renseignée à travers un nom, son objectif. Pour chaque année scolaire elle est enseignée pendant un semestre donné. A la fin de chaque année, un étudiant peut se trouver</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dans un des trois cas : passage en année supérieure, redoublant, exclu. On mémorise pour chaque année et pour chaque étudiant l'ensemble des notes de matières, sa moyenne générale et son statut de fin d'année.</a:t>
            </a:r>
            <a:endParaRPr sz="1800">
              <a:solidFill>
                <a:schemeClr val="dk1"/>
              </a:solidFill>
              <a:latin typeface="Cambria"/>
              <a:ea typeface="Cambria"/>
              <a:cs typeface="Cambria"/>
              <a:sym typeface="Cambria"/>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1. </a:t>
            </a:r>
            <a:r>
              <a:rPr lang="en-GB" sz="1800">
                <a:solidFill>
                  <a:schemeClr val="dk1"/>
                </a:solidFill>
                <a:latin typeface="Cambria"/>
                <a:ea typeface="Cambria"/>
                <a:cs typeface="Cambria"/>
                <a:sym typeface="Cambria"/>
              </a:rPr>
              <a:t>Définir l'ensemble des propriétés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2. </a:t>
            </a:r>
            <a:r>
              <a:rPr lang="en-GB" sz="1800">
                <a:solidFill>
                  <a:schemeClr val="dk1"/>
                </a:solidFill>
                <a:latin typeface="Cambria"/>
                <a:ea typeface="Cambria"/>
                <a:cs typeface="Cambria"/>
                <a:sym typeface="Cambria"/>
              </a:rPr>
              <a:t>Définir les entités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3. </a:t>
            </a:r>
            <a:r>
              <a:rPr lang="en-GB" sz="1800">
                <a:solidFill>
                  <a:schemeClr val="dk1"/>
                </a:solidFill>
                <a:latin typeface="Cambria"/>
                <a:ea typeface="Cambria"/>
                <a:cs typeface="Cambria"/>
                <a:sym typeface="Cambria"/>
              </a:rPr>
              <a:t>Définir le MCD et MLD de ce système.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grpSp>
        <p:nvGrpSpPr>
          <p:cNvPr id="136" name="Google Shape;136;p17"/>
          <p:cNvGrpSpPr/>
          <p:nvPr/>
        </p:nvGrpSpPr>
        <p:grpSpPr>
          <a:xfrm>
            <a:off x="395536" y="1304465"/>
            <a:ext cx="8352928" cy="144016"/>
            <a:chOff x="395536" y="1196752"/>
            <a:chExt cx="8352928" cy="144016"/>
          </a:xfrm>
        </p:grpSpPr>
        <p:cxnSp>
          <p:nvCxnSpPr>
            <p:cNvPr id="137" name="Google Shape;137;p1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8" name="Google Shape;138;p1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9" name="Google Shape;139;p17"/>
          <p:cNvSpPr txBox="1"/>
          <p:nvPr/>
        </p:nvSpPr>
        <p:spPr>
          <a:xfrm>
            <a:off x="683568" y="404664"/>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Définitions</a:t>
            </a:r>
            <a:endParaRPr sz="4400" b="1">
              <a:solidFill>
                <a:srgbClr val="FF0000"/>
              </a:solidFill>
              <a:latin typeface="Arial"/>
              <a:ea typeface="Arial"/>
              <a:cs typeface="Arial"/>
              <a:sym typeface="Arial"/>
            </a:endParaRPr>
          </a:p>
        </p:txBody>
      </p:sp>
      <p:sp>
        <p:nvSpPr>
          <p:cNvPr id="140" name="Google Shape;140;p17"/>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41" name="Google Shape;141;p17"/>
          <p:cNvSpPr txBox="1"/>
          <p:nvPr/>
        </p:nvSpPr>
        <p:spPr>
          <a:xfrm>
            <a:off x="539552" y="1844824"/>
            <a:ext cx="7848872" cy="46628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Base de données: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Est une collection d'informations organisées afin d'être facilement </a:t>
            </a:r>
            <a:r>
              <a:rPr lang="en-GB" sz="1800" b="0" i="0" u="sng" strike="noStrike" cap="none">
                <a:solidFill>
                  <a:schemeClr val="dk1"/>
                </a:solidFill>
                <a:latin typeface="Cambria"/>
                <a:ea typeface="Cambria"/>
                <a:cs typeface="Cambria"/>
                <a:sym typeface="Cambria"/>
              </a:rPr>
              <a:t>consultables</a:t>
            </a:r>
            <a:r>
              <a:rPr lang="en-GB" sz="1800" b="0" i="0" u="none" strike="noStrike" cap="none">
                <a:solidFill>
                  <a:schemeClr val="dk1"/>
                </a:solidFill>
                <a:latin typeface="Cambria"/>
                <a:ea typeface="Cambria"/>
                <a:cs typeface="Cambria"/>
                <a:sym typeface="Cambria"/>
              </a:rPr>
              <a:t>, </a:t>
            </a:r>
            <a:r>
              <a:rPr lang="en-GB" sz="1800" b="0" i="0" u="sng" strike="noStrike" cap="none">
                <a:solidFill>
                  <a:schemeClr val="dk1"/>
                </a:solidFill>
                <a:latin typeface="Cambria"/>
                <a:ea typeface="Cambria"/>
                <a:cs typeface="Cambria"/>
                <a:sym typeface="Cambria"/>
              </a:rPr>
              <a:t>gérables</a:t>
            </a:r>
            <a:r>
              <a:rPr lang="en-GB" sz="1800" b="0" i="0" u="none" strike="noStrike" cap="none">
                <a:solidFill>
                  <a:schemeClr val="dk1"/>
                </a:solidFill>
                <a:latin typeface="Cambria"/>
                <a:ea typeface="Cambria"/>
                <a:cs typeface="Cambria"/>
                <a:sym typeface="Cambria"/>
              </a:rPr>
              <a:t> et </a:t>
            </a:r>
            <a:r>
              <a:rPr lang="en-GB" sz="1800" b="0" i="0" u="sng" strike="noStrike" cap="none">
                <a:solidFill>
                  <a:schemeClr val="dk1"/>
                </a:solidFill>
                <a:latin typeface="Cambria"/>
                <a:ea typeface="Cambria"/>
                <a:cs typeface="Cambria"/>
                <a:sym typeface="Cambria"/>
              </a:rPr>
              <a:t>mises à jour.</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Ensemble de données qui modélisent une partie du monde réel pour une application informatique.</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Système de Gestion de Base de Données (SGDB) :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Outil qui permet d’insérer, modifier, retirer et rechercher des données; le tout de façon efficace.</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Interface entre les utilisateurs de l’information brute</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Présente les informations dans une forme exploitables,     </a:t>
            </a:r>
            <a:endParaRPr/>
          </a:p>
          <a:p>
            <a:pPr marL="0" marR="0" lvl="0" indent="0" algn="l" rtl="0">
              <a:lnSpc>
                <a:spcPct val="150000"/>
              </a:lnSpc>
              <a:spcBef>
                <a:spcPts val="0"/>
              </a:spcBef>
              <a:spcAft>
                <a:spcPts val="0"/>
              </a:spcAft>
              <a:buNone/>
            </a:pPr>
            <a:r>
              <a:rPr lang="en-GB" sz="1800" b="1">
                <a:solidFill>
                  <a:schemeClr val="dk1"/>
                </a:solidFill>
                <a:latin typeface="Cambria"/>
                <a:ea typeface="Cambria"/>
                <a:cs typeface="Cambria"/>
                <a:sym typeface="Cambria"/>
              </a:rPr>
              <a:t>         </a:t>
            </a:r>
            <a:endParaRPr sz="1800" b="1">
              <a:solidFill>
                <a:schemeClr val="dk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grpSp>
        <p:nvGrpSpPr>
          <p:cNvPr id="857" name="Google Shape;857;p62"/>
          <p:cNvGrpSpPr/>
          <p:nvPr/>
        </p:nvGrpSpPr>
        <p:grpSpPr>
          <a:xfrm>
            <a:off x="395536" y="1124744"/>
            <a:ext cx="8352928" cy="144016"/>
            <a:chOff x="395536" y="1196752"/>
            <a:chExt cx="8352928" cy="144016"/>
          </a:xfrm>
        </p:grpSpPr>
        <p:cxnSp>
          <p:nvCxnSpPr>
            <p:cNvPr id="858" name="Google Shape;858;p6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59" name="Google Shape;859;p6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60" name="Google Shape;860;p62"/>
          <p:cNvSpPr txBox="1"/>
          <p:nvPr/>
        </p:nvSpPr>
        <p:spPr>
          <a:xfrm>
            <a:off x="534616"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Calibri"/>
                <a:ea typeface="Calibri"/>
                <a:cs typeface="Calibri"/>
                <a:sym typeface="Calibri"/>
              </a:rPr>
              <a:t>MR : MCD – MLD Exercice 3</a:t>
            </a:r>
            <a:endParaRPr sz="4400" b="1">
              <a:solidFill>
                <a:srgbClr val="FF0000"/>
              </a:solidFill>
              <a:latin typeface="Calibri"/>
              <a:ea typeface="Calibri"/>
              <a:cs typeface="Calibri"/>
              <a:sym typeface="Calibri"/>
            </a:endParaRPr>
          </a:p>
        </p:txBody>
      </p:sp>
      <p:sp>
        <p:nvSpPr>
          <p:cNvPr id="861" name="Google Shape;861;p62"/>
          <p:cNvSpPr/>
          <p:nvPr/>
        </p:nvSpPr>
        <p:spPr>
          <a:xfrm>
            <a:off x="683568" y="1266482"/>
            <a:ext cx="8064896" cy="5355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Cambria"/>
                <a:ea typeface="Cambria"/>
                <a:cs typeface="Cambria"/>
                <a:sym typeface="Cambria"/>
              </a:rPr>
              <a:t>Pour passer en année supérieure, l'étudiant doit obtenir une moyenne générale supérieure ou égale à 10 sur l'ensemble de matières contenues dans les programmes dans lesquels il est inscrit. Le calcul de la moyenne se fait à l'aide d'une moyenne pondérée.</a:t>
            </a:r>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Les pondérations de chaque matière peuvent être revues lors de chaque année scolaire. Des projets regroupant plusieurs matières sont réalisés par les étudiants et notés par le corps professoral. La note obtenue dans une matière est une moyenne pondérée dans laquelle intervient des notes d'épreuves surveillées et éventuellement le projet (si projet il y a). Une matière est renseignée à travers un nom, son objectif. Pour chaque année scolaire elle est enseignée pendant un semestre donné. A la fin de chaque année, un étudiant peut se trouver</a:t>
            </a:r>
            <a:endParaRPr/>
          </a:p>
          <a:p>
            <a:pPr marL="0" marR="0" lvl="0" indent="0" algn="l" rtl="0">
              <a:spcBef>
                <a:spcPts val="0"/>
              </a:spcBef>
              <a:spcAft>
                <a:spcPts val="0"/>
              </a:spcAft>
              <a:buNone/>
            </a:pPr>
            <a:r>
              <a:rPr lang="en-GB" sz="1800">
                <a:solidFill>
                  <a:schemeClr val="dk1"/>
                </a:solidFill>
                <a:latin typeface="Cambria"/>
                <a:ea typeface="Cambria"/>
                <a:cs typeface="Cambria"/>
                <a:sym typeface="Cambria"/>
              </a:rPr>
              <a:t>dans un des trois cas : passage en année supérieure, redoublant, exclu. On mémorise pour chaque année et pour chaque étudiant l'ensemble des notes de matières, sa moyenne générale et son statut de fin d'année.</a:t>
            </a:r>
            <a:endParaRPr sz="1800">
              <a:solidFill>
                <a:schemeClr val="dk1"/>
              </a:solidFill>
              <a:latin typeface="Cambria"/>
              <a:ea typeface="Cambria"/>
              <a:cs typeface="Cambria"/>
              <a:sym typeface="Cambria"/>
            </a:endParaRPr>
          </a:p>
          <a:p>
            <a:pPr marL="0" marR="0" lvl="0" indent="0" algn="l" rtl="0">
              <a:spcBef>
                <a:spcPts val="0"/>
              </a:spcBef>
              <a:spcAft>
                <a:spcPts val="0"/>
              </a:spcAft>
              <a:buNone/>
            </a:pPr>
            <a:endParaRPr sz="1800">
              <a:solidFill>
                <a:schemeClr val="dk1"/>
              </a:solidFill>
              <a:latin typeface="Cambria"/>
              <a:ea typeface="Cambria"/>
              <a:cs typeface="Cambria"/>
              <a:sym typeface="Cambria"/>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1. </a:t>
            </a:r>
            <a:r>
              <a:rPr lang="en-GB" sz="1800">
                <a:solidFill>
                  <a:schemeClr val="dk1"/>
                </a:solidFill>
                <a:latin typeface="Cambria"/>
                <a:ea typeface="Cambria"/>
                <a:cs typeface="Cambria"/>
                <a:sym typeface="Cambria"/>
              </a:rPr>
              <a:t>Définir l'ensemble des propriétés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2. </a:t>
            </a:r>
            <a:r>
              <a:rPr lang="en-GB" sz="1800">
                <a:solidFill>
                  <a:schemeClr val="dk1"/>
                </a:solidFill>
                <a:latin typeface="Cambria"/>
                <a:ea typeface="Cambria"/>
                <a:cs typeface="Cambria"/>
                <a:sym typeface="Cambria"/>
              </a:rPr>
              <a:t>Définir les entités de ce système.</a:t>
            </a:r>
            <a:endParaRPr/>
          </a:p>
          <a:p>
            <a:pPr marL="0" marR="0" lvl="0" indent="0" algn="l" rtl="0">
              <a:spcBef>
                <a:spcPts val="0"/>
              </a:spcBef>
              <a:spcAft>
                <a:spcPts val="0"/>
              </a:spcAft>
              <a:buNone/>
            </a:pPr>
            <a:r>
              <a:rPr lang="en-GB" sz="1800" b="1">
                <a:solidFill>
                  <a:schemeClr val="dk1"/>
                </a:solidFill>
                <a:latin typeface="Cambria"/>
                <a:ea typeface="Cambria"/>
                <a:cs typeface="Cambria"/>
                <a:sym typeface="Cambria"/>
              </a:rPr>
              <a:t>Question 3. </a:t>
            </a:r>
            <a:r>
              <a:rPr lang="en-GB" sz="1800">
                <a:solidFill>
                  <a:schemeClr val="dk1"/>
                </a:solidFill>
                <a:latin typeface="Cambria"/>
                <a:ea typeface="Cambria"/>
                <a:cs typeface="Cambria"/>
                <a:sym typeface="Cambria"/>
              </a:rPr>
              <a:t>Définir le MCD et MLD de ce système.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51</a:t>
            </a:fld>
            <a:endParaRPr/>
          </a:p>
        </p:txBody>
      </p:sp>
      <p:grpSp>
        <p:nvGrpSpPr>
          <p:cNvPr id="869" name="Google Shape;869;p63"/>
          <p:cNvGrpSpPr/>
          <p:nvPr/>
        </p:nvGrpSpPr>
        <p:grpSpPr>
          <a:xfrm>
            <a:off x="395536" y="1052736"/>
            <a:ext cx="8352928" cy="144016"/>
            <a:chOff x="395536" y="1196752"/>
            <a:chExt cx="8352928" cy="144016"/>
          </a:xfrm>
        </p:grpSpPr>
        <p:cxnSp>
          <p:nvCxnSpPr>
            <p:cNvPr id="870" name="Google Shape;870;p6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71" name="Google Shape;871;p6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72" name="Google Shape;872;p63"/>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MPD</a:t>
            </a:r>
            <a:endParaRPr sz="4400" b="1">
              <a:solidFill>
                <a:srgbClr val="FF0000"/>
              </a:solidFill>
              <a:latin typeface="Arial"/>
              <a:ea typeface="Arial"/>
              <a:cs typeface="Arial"/>
              <a:sym typeface="Arial"/>
            </a:endParaRPr>
          </a:p>
        </p:txBody>
      </p:sp>
      <p:sp>
        <p:nvSpPr>
          <p:cNvPr id="873" name="Google Shape;873;p63"/>
          <p:cNvSpPr/>
          <p:nvPr/>
        </p:nvSpPr>
        <p:spPr>
          <a:xfrm>
            <a:off x="251520" y="1268760"/>
            <a:ext cx="849694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5400" b="1" cap="none">
                <a:solidFill>
                  <a:srgbClr val="5F497A"/>
                </a:solidFill>
                <a:latin typeface="Calibri"/>
                <a:ea typeface="Calibri"/>
                <a:cs typeface="Calibri"/>
                <a:sym typeface="Calibri"/>
              </a:rPr>
              <a:t>CHAPITRE IV : MPD</a:t>
            </a:r>
            <a:endParaRPr sz="5400" b="1" cap="none">
              <a:solidFill>
                <a:srgbClr val="5F497A"/>
              </a:solidFill>
              <a:latin typeface="Calibri"/>
              <a:ea typeface="Calibri"/>
              <a:cs typeface="Calibri"/>
              <a:sym typeface="Calibri"/>
            </a:endParaRPr>
          </a:p>
          <a:p>
            <a:pPr marL="0" marR="0" lvl="0" indent="0" algn="ctr" rtl="0">
              <a:spcBef>
                <a:spcPts val="0"/>
              </a:spcBef>
              <a:spcAft>
                <a:spcPts val="0"/>
              </a:spcAft>
              <a:buNone/>
            </a:pPr>
            <a:r>
              <a:rPr lang="en-GB" sz="4800" b="1" cap="none">
                <a:solidFill>
                  <a:srgbClr val="5F497A"/>
                </a:solidFill>
                <a:latin typeface="Calibri"/>
                <a:ea typeface="Calibri"/>
                <a:cs typeface="Calibri"/>
                <a:sym typeface="Calibri"/>
              </a:rPr>
              <a:t> </a:t>
            </a:r>
            <a:endParaRPr/>
          </a:p>
          <a:p>
            <a:pPr marL="0" marR="0" lvl="0" indent="0" algn="ctr" rtl="0">
              <a:spcBef>
                <a:spcPts val="0"/>
              </a:spcBef>
              <a:spcAft>
                <a:spcPts val="0"/>
              </a:spcAft>
              <a:buNone/>
            </a:pPr>
            <a:r>
              <a:rPr lang="en-GB" sz="4400" b="1" cap="none">
                <a:solidFill>
                  <a:srgbClr val="5F497A"/>
                </a:solidFill>
                <a:latin typeface="Calibri"/>
                <a:ea typeface="Calibri"/>
                <a:cs typeface="Calibri"/>
                <a:sym typeface="Calibri"/>
              </a:rPr>
              <a:t>MODÈLE PHYSIQUE DE DONNÉE</a:t>
            </a:r>
            <a:endParaRPr sz="4400" b="1" cap="none">
              <a:solidFill>
                <a:srgbClr val="5F497A"/>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52</a:t>
            </a:fld>
            <a:endParaRPr/>
          </a:p>
        </p:txBody>
      </p:sp>
      <p:grpSp>
        <p:nvGrpSpPr>
          <p:cNvPr id="881" name="Google Shape;881;p64"/>
          <p:cNvGrpSpPr/>
          <p:nvPr/>
        </p:nvGrpSpPr>
        <p:grpSpPr>
          <a:xfrm>
            <a:off x="395536" y="1052736"/>
            <a:ext cx="8352928" cy="144016"/>
            <a:chOff x="395536" y="1196752"/>
            <a:chExt cx="8352928" cy="144016"/>
          </a:xfrm>
        </p:grpSpPr>
        <p:cxnSp>
          <p:nvCxnSpPr>
            <p:cNvPr id="882" name="Google Shape;882;p6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83" name="Google Shape;883;p6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84" name="Google Shape;884;p64"/>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Modélisation MPD</a:t>
            </a:r>
            <a:endParaRPr sz="4400" b="1">
              <a:solidFill>
                <a:srgbClr val="FF0000"/>
              </a:solidFill>
              <a:latin typeface="Arial"/>
              <a:ea typeface="Arial"/>
              <a:cs typeface="Arial"/>
              <a:sym typeface="Arial"/>
            </a:endParaRPr>
          </a:p>
        </p:txBody>
      </p:sp>
      <p:sp>
        <p:nvSpPr>
          <p:cNvPr id="885" name="Google Shape;885;p64"/>
          <p:cNvSpPr txBox="1"/>
          <p:nvPr/>
        </p:nvSpPr>
        <p:spPr>
          <a:xfrm>
            <a:off x="359791" y="1196752"/>
            <a:ext cx="8676705" cy="52629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400" b="1" u="sng">
                <a:solidFill>
                  <a:srgbClr val="5F497A"/>
                </a:solidFill>
                <a:latin typeface="Cambria"/>
                <a:ea typeface="Cambria"/>
                <a:cs typeface="Cambria"/>
                <a:sym typeface="Cambria"/>
              </a:rPr>
              <a:t>Modèle physique de données</a:t>
            </a:r>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Un modèle Physique de données est une étape de définition des données. C’est un formalisme qui permet de préciser le système de stockage employé pour un système de gestion de base de données.</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L’analyste fait évoluer sa modélisation de haut niveau pour la transformer en un schéma plus proche des contraintes des logiciels de bases de données. Il s’agit de préparer l’implémentation dans un SGBD.</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Concrètement, cette étape permet de construire la structure finale de la base de données avec les différents liens entre les éléments qui la composent.</a:t>
            </a:r>
            <a:endParaRPr sz="2000">
              <a:solidFill>
                <a:schemeClr val="dk1"/>
              </a:solidFill>
              <a:latin typeface="Cambria"/>
              <a:ea typeface="Cambria"/>
              <a:cs typeface="Cambria"/>
              <a:sym typeface="Cambr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53</a:t>
            </a:fld>
            <a:endParaRPr/>
          </a:p>
        </p:txBody>
      </p:sp>
      <p:grpSp>
        <p:nvGrpSpPr>
          <p:cNvPr id="893" name="Google Shape;893;p65"/>
          <p:cNvGrpSpPr/>
          <p:nvPr/>
        </p:nvGrpSpPr>
        <p:grpSpPr>
          <a:xfrm>
            <a:off x="395536" y="1052736"/>
            <a:ext cx="8352928" cy="144016"/>
            <a:chOff x="395536" y="1196752"/>
            <a:chExt cx="8352928" cy="144016"/>
          </a:xfrm>
        </p:grpSpPr>
        <p:cxnSp>
          <p:nvCxnSpPr>
            <p:cNvPr id="894" name="Google Shape;894;p6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895" name="Google Shape;895;p6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896" name="Google Shape;896;p65"/>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Type de données</a:t>
            </a:r>
            <a:endParaRPr sz="4400" b="1">
              <a:solidFill>
                <a:srgbClr val="FF0000"/>
              </a:solidFill>
              <a:latin typeface="Arial"/>
              <a:ea typeface="Arial"/>
              <a:cs typeface="Arial"/>
              <a:sym typeface="Arial"/>
            </a:endParaRPr>
          </a:p>
        </p:txBody>
      </p:sp>
      <p:pic>
        <p:nvPicPr>
          <p:cNvPr id="897" name="Google Shape;897;p65"/>
          <p:cNvPicPr preferRelativeResize="0"/>
          <p:nvPr/>
        </p:nvPicPr>
        <p:blipFill rotWithShape="1">
          <a:blip r:embed="rId3">
            <a:alphaModFix/>
          </a:blip>
          <a:srcRect/>
          <a:stretch/>
        </p:blipFill>
        <p:spPr>
          <a:xfrm>
            <a:off x="67535" y="1196752"/>
            <a:ext cx="8896953" cy="54726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54</a:t>
            </a:fld>
            <a:endParaRPr/>
          </a:p>
        </p:txBody>
      </p:sp>
      <p:grpSp>
        <p:nvGrpSpPr>
          <p:cNvPr id="905" name="Google Shape;905;p66"/>
          <p:cNvGrpSpPr/>
          <p:nvPr/>
        </p:nvGrpSpPr>
        <p:grpSpPr>
          <a:xfrm>
            <a:off x="395536" y="1052736"/>
            <a:ext cx="8352928" cy="144016"/>
            <a:chOff x="395536" y="1196752"/>
            <a:chExt cx="8352928" cy="144016"/>
          </a:xfrm>
        </p:grpSpPr>
        <p:cxnSp>
          <p:nvCxnSpPr>
            <p:cNvPr id="906" name="Google Shape;906;p6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07" name="Google Shape;907;p6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pic>
        <p:nvPicPr>
          <p:cNvPr id="908" name="Google Shape;908;p66"/>
          <p:cNvPicPr preferRelativeResize="0"/>
          <p:nvPr/>
        </p:nvPicPr>
        <p:blipFill rotWithShape="1">
          <a:blip r:embed="rId3">
            <a:alphaModFix/>
          </a:blip>
          <a:srcRect/>
          <a:stretch/>
        </p:blipFill>
        <p:spPr>
          <a:xfrm>
            <a:off x="395536" y="1340768"/>
            <a:ext cx="8280920" cy="4896544"/>
          </a:xfrm>
          <a:prstGeom prst="rect">
            <a:avLst/>
          </a:prstGeom>
          <a:noFill/>
          <a:ln>
            <a:noFill/>
          </a:ln>
        </p:spPr>
      </p:pic>
      <p:sp>
        <p:nvSpPr>
          <p:cNvPr id="909" name="Google Shape;909;p66"/>
          <p:cNvSpPr txBox="1"/>
          <p:nvPr/>
        </p:nvSpPr>
        <p:spPr>
          <a:xfrm>
            <a:off x="395536" y="283295"/>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Type de données</a:t>
            </a:r>
            <a:endParaRPr sz="4400" b="1">
              <a:solidFill>
                <a:srgbClr val="FF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55</a:t>
            </a:fld>
            <a:endParaRPr/>
          </a:p>
        </p:txBody>
      </p:sp>
      <p:grpSp>
        <p:nvGrpSpPr>
          <p:cNvPr id="917" name="Google Shape;917;p67"/>
          <p:cNvGrpSpPr/>
          <p:nvPr/>
        </p:nvGrpSpPr>
        <p:grpSpPr>
          <a:xfrm>
            <a:off x="395536" y="1052736"/>
            <a:ext cx="8352928" cy="144016"/>
            <a:chOff x="395536" y="1196752"/>
            <a:chExt cx="8352928" cy="144016"/>
          </a:xfrm>
        </p:grpSpPr>
        <p:cxnSp>
          <p:nvCxnSpPr>
            <p:cNvPr id="918" name="Google Shape;918;p6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19" name="Google Shape;919;p6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pic>
        <p:nvPicPr>
          <p:cNvPr id="920" name="Google Shape;920;p67"/>
          <p:cNvPicPr preferRelativeResize="0"/>
          <p:nvPr/>
        </p:nvPicPr>
        <p:blipFill rotWithShape="1">
          <a:blip r:embed="rId3">
            <a:alphaModFix/>
          </a:blip>
          <a:srcRect/>
          <a:stretch/>
        </p:blipFill>
        <p:spPr>
          <a:xfrm>
            <a:off x="107504" y="1484784"/>
            <a:ext cx="8856984" cy="2304256"/>
          </a:xfrm>
          <a:prstGeom prst="rect">
            <a:avLst/>
          </a:prstGeom>
          <a:noFill/>
          <a:ln>
            <a:noFill/>
          </a:ln>
        </p:spPr>
      </p:pic>
      <p:pic>
        <p:nvPicPr>
          <p:cNvPr id="921" name="Google Shape;921;p67"/>
          <p:cNvPicPr preferRelativeResize="0"/>
          <p:nvPr/>
        </p:nvPicPr>
        <p:blipFill rotWithShape="1">
          <a:blip r:embed="rId4">
            <a:alphaModFix/>
          </a:blip>
          <a:srcRect/>
          <a:stretch/>
        </p:blipFill>
        <p:spPr>
          <a:xfrm>
            <a:off x="107504" y="3645024"/>
            <a:ext cx="8856984" cy="2016224"/>
          </a:xfrm>
          <a:prstGeom prst="rect">
            <a:avLst/>
          </a:prstGeom>
          <a:noFill/>
          <a:ln>
            <a:noFill/>
          </a:ln>
        </p:spPr>
      </p:pic>
      <p:sp>
        <p:nvSpPr>
          <p:cNvPr id="922" name="Google Shape;922;p67"/>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Type de données</a:t>
            </a:r>
            <a:endParaRPr sz="4400" b="1">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56</a:t>
            </a:fld>
            <a:endParaRPr/>
          </a:p>
        </p:txBody>
      </p:sp>
      <p:grpSp>
        <p:nvGrpSpPr>
          <p:cNvPr id="930" name="Google Shape;930;p68"/>
          <p:cNvGrpSpPr/>
          <p:nvPr/>
        </p:nvGrpSpPr>
        <p:grpSpPr>
          <a:xfrm>
            <a:off x="395536" y="1052736"/>
            <a:ext cx="8352928" cy="144016"/>
            <a:chOff x="395536" y="1196752"/>
            <a:chExt cx="8352928" cy="144016"/>
          </a:xfrm>
        </p:grpSpPr>
        <p:cxnSp>
          <p:nvCxnSpPr>
            <p:cNvPr id="931" name="Google Shape;931;p6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32" name="Google Shape;932;p6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33" name="Google Shape;933;p68"/>
          <p:cNvSpPr txBox="1"/>
          <p:nvPr/>
        </p:nvSpPr>
        <p:spPr>
          <a:xfrm>
            <a:off x="683568" y="188640"/>
            <a:ext cx="770485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Contraintes d’intégrite</a:t>
            </a:r>
            <a:endParaRPr sz="4400" b="1">
              <a:solidFill>
                <a:srgbClr val="FF0000"/>
              </a:solidFill>
              <a:latin typeface="Arial"/>
              <a:ea typeface="Arial"/>
              <a:cs typeface="Arial"/>
              <a:sym typeface="Arial"/>
            </a:endParaRPr>
          </a:p>
        </p:txBody>
      </p:sp>
      <p:sp>
        <p:nvSpPr>
          <p:cNvPr id="934" name="Google Shape;934;p68"/>
          <p:cNvSpPr txBox="1"/>
          <p:nvPr/>
        </p:nvSpPr>
        <p:spPr>
          <a:xfrm>
            <a:off x="467544" y="1556792"/>
            <a:ext cx="8280920" cy="39703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Une contrainte d’intégrité est une assertion c’est-à-dire propriété qui doit être vérifiée par les données de la base.</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Si une contrainte d’intégrité n’est pas respectée lors d’une modification des données, la modification est rejetée et l’utilisateur est averti.</a:t>
            </a:r>
            <a:endParaRPr sz="2400" b="1">
              <a:solidFill>
                <a:schemeClr val="dk1"/>
              </a:solidFill>
              <a:latin typeface="Cambria"/>
              <a:ea typeface="Cambria"/>
              <a:cs typeface="Cambria"/>
              <a:sym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57</a:t>
            </a:fld>
            <a:endParaRPr/>
          </a:p>
        </p:txBody>
      </p:sp>
      <p:grpSp>
        <p:nvGrpSpPr>
          <p:cNvPr id="942" name="Google Shape;942;p69"/>
          <p:cNvGrpSpPr/>
          <p:nvPr/>
        </p:nvGrpSpPr>
        <p:grpSpPr>
          <a:xfrm>
            <a:off x="395536" y="1052736"/>
            <a:ext cx="8352928" cy="144016"/>
            <a:chOff x="395536" y="1196752"/>
            <a:chExt cx="8352928" cy="144016"/>
          </a:xfrm>
        </p:grpSpPr>
        <p:cxnSp>
          <p:nvCxnSpPr>
            <p:cNvPr id="943" name="Google Shape;943;p6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44" name="Google Shape;944;p6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45" name="Google Shape;945;p69"/>
          <p:cNvSpPr txBox="1"/>
          <p:nvPr/>
        </p:nvSpPr>
        <p:spPr>
          <a:xfrm>
            <a:off x="683568" y="188640"/>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Contraintes de Clé</a:t>
            </a:r>
            <a:endParaRPr sz="4400" b="1">
              <a:solidFill>
                <a:srgbClr val="FF0000"/>
              </a:solidFill>
              <a:latin typeface="Arial"/>
              <a:ea typeface="Arial"/>
              <a:cs typeface="Arial"/>
              <a:sym typeface="Arial"/>
            </a:endParaRPr>
          </a:p>
        </p:txBody>
      </p:sp>
      <p:sp>
        <p:nvSpPr>
          <p:cNvPr id="946" name="Google Shape;946;p69"/>
          <p:cNvSpPr txBox="1"/>
          <p:nvPr/>
        </p:nvSpPr>
        <p:spPr>
          <a:xfrm>
            <a:off x="395536" y="1556792"/>
            <a:ext cx="7704856"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Tous les constituants d’une clé primaire doivent être renseignés. Ils ne peuvent prendre la valeur null.</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Deux enregistrements différents ne peuvent avoir de valeurs de clé identique.</a:t>
            </a:r>
            <a:endParaRPr sz="2400" b="1">
              <a:solidFill>
                <a:schemeClr val="dk1"/>
              </a:solidFill>
              <a:latin typeface="Cambria"/>
              <a:ea typeface="Cambria"/>
              <a:cs typeface="Cambria"/>
              <a:sym typeface="Cambri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58</a:t>
            </a:fld>
            <a:endParaRPr/>
          </a:p>
        </p:txBody>
      </p:sp>
      <p:grpSp>
        <p:nvGrpSpPr>
          <p:cNvPr id="954" name="Google Shape;954;p70"/>
          <p:cNvGrpSpPr/>
          <p:nvPr/>
        </p:nvGrpSpPr>
        <p:grpSpPr>
          <a:xfrm>
            <a:off x="395536" y="1052736"/>
            <a:ext cx="8352928" cy="144016"/>
            <a:chOff x="395536" y="1196752"/>
            <a:chExt cx="8352928" cy="144016"/>
          </a:xfrm>
        </p:grpSpPr>
        <p:cxnSp>
          <p:nvCxnSpPr>
            <p:cNvPr id="955" name="Google Shape;955;p7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56" name="Google Shape;956;p7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57" name="Google Shape;957;p70"/>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Contraintes de Types de données</a:t>
            </a:r>
            <a:endParaRPr sz="3200" b="1">
              <a:solidFill>
                <a:srgbClr val="FF0000"/>
              </a:solidFill>
              <a:latin typeface="Arial"/>
              <a:ea typeface="Arial"/>
              <a:cs typeface="Arial"/>
              <a:sym typeface="Arial"/>
            </a:endParaRPr>
          </a:p>
        </p:txBody>
      </p:sp>
      <p:sp>
        <p:nvSpPr>
          <p:cNvPr id="958" name="Google Shape;958;p70"/>
          <p:cNvSpPr txBox="1"/>
          <p:nvPr/>
        </p:nvSpPr>
        <p:spPr>
          <a:xfrm>
            <a:off x="395536" y="1556792"/>
            <a:ext cx="8568952"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Permet de spécifier le domaine de validité des valeurs des attributs.</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2400" b="1" u="sng">
                <a:solidFill>
                  <a:schemeClr val="dk1"/>
                </a:solidFill>
                <a:latin typeface="Cambria"/>
                <a:ea typeface="Cambria"/>
                <a:cs typeface="Cambria"/>
                <a:sym typeface="Cambria"/>
              </a:rPr>
              <a:t>Exemple</a:t>
            </a:r>
            <a:endParaRPr/>
          </a:p>
          <a:p>
            <a:pPr marL="342900" marR="0" lvl="0" indent="-342900" algn="l" rtl="0">
              <a:lnSpc>
                <a:spcPct val="150000"/>
              </a:lnSpc>
              <a:spcBef>
                <a:spcPts val="0"/>
              </a:spcBef>
              <a:spcAft>
                <a:spcPts val="0"/>
              </a:spcAft>
              <a:buClr>
                <a:schemeClr val="dk1"/>
              </a:buClr>
              <a:buSzPts val="2400"/>
              <a:buFont typeface="Arial"/>
              <a:buChar char="•"/>
            </a:pPr>
            <a:r>
              <a:rPr lang="en-GB" sz="2400">
                <a:solidFill>
                  <a:schemeClr val="dk1"/>
                </a:solidFill>
                <a:latin typeface="Cambria"/>
                <a:ea typeface="Cambria"/>
                <a:cs typeface="Cambria"/>
                <a:sym typeface="Cambria"/>
              </a:rPr>
              <a:t>Une note doit être comprise entre  0 et 20.</a:t>
            </a:r>
            <a:endParaRPr/>
          </a:p>
          <a:p>
            <a:pPr marL="285750" marR="0" lvl="0" indent="-285750" algn="l" rtl="0">
              <a:lnSpc>
                <a:spcPct val="150000"/>
              </a:lnSpc>
              <a:spcBef>
                <a:spcPts val="0"/>
              </a:spcBef>
              <a:spcAft>
                <a:spcPts val="0"/>
              </a:spcAft>
              <a:buClr>
                <a:schemeClr val="dk1"/>
              </a:buClr>
              <a:buSzPts val="2400"/>
              <a:buFont typeface="Arial"/>
              <a:buChar char="•"/>
            </a:pPr>
            <a:r>
              <a:rPr lang="en-GB" sz="2400">
                <a:solidFill>
                  <a:schemeClr val="dk1"/>
                </a:solidFill>
                <a:latin typeface="Cambria"/>
                <a:ea typeface="Cambria"/>
                <a:cs typeface="Cambria"/>
                <a:sym typeface="Cambria"/>
              </a:rPr>
              <a:t>La date d’emprunt d’un livre est antérieure à sa date de retour.</a:t>
            </a:r>
            <a:endParaRPr sz="2400">
              <a:solidFill>
                <a:schemeClr val="dk1"/>
              </a:solidFill>
              <a:latin typeface="Cambria"/>
              <a:ea typeface="Cambria"/>
              <a:cs typeface="Cambria"/>
              <a:sym typeface="Cambri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59</a:t>
            </a:fld>
            <a:endParaRPr/>
          </a:p>
        </p:txBody>
      </p:sp>
      <p:grpSp>
        <p:nvGrpSpPr>
          <p:cNvPr id="966" name="Google Shape;966;p71"/>
          <p:cNvGrpSpPr/>
          <p:nvPr/>
        </p:nvGrpSpPr>
        <p:grpSpPr>
          <a:xfrm>
            <a:off x="395536" y="1052736"/>
            <a:ext cx="8352928" cy="144016"/>
            <a:chOff x="395536" y="1196752"/>
            <a:chExt cx="8352928" cy="144016"/>
          </a:xfrm>
        </p:grpSpPr>
        <p:cxnSp>
          <p:nvCxnSpPr>
            <p:cNvPr id="967" name="Google Shape;967;p7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68" name="Google Shape;968;p7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69" name="Google Shape;969;p71"/>
          <p:cNvSpPr txBox="1"/>
          <p:nvPr/>
        </p:nvSpPr>
        <p:spPr>
          <a:xfrm>
            <a:off x="683568" y="188640"/>
            <a:ext cx="80648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a:solidFill>
                  <a:srgbClr val="FF0000"/>
                </a:solidFill>
                <a:latin typeface="Arial"/>
                <a:ea typeface="Arial"/>
                <a:cs typeface="Arial"/>
                <a:sym typeface="Arial"/>
              </a:rPr>
              <a:t>Contraintes  d’Intégrité Référentielle</a:t>
            </a:r>
            <a:endParaRPr sz="3600" b="1">
              <a:solidFill>
                <a:srgbClr val="FF0000"/>
              </a:solidFill>
              <a:latin typeface="Arial"/>
              <a:ea typeface="Arial"/>
              <a:cs typeface="Arial"/>
              <a:sym typeface="Arial"/>
            </a:endParaRPr>
          </a:p>
        </p:txBody>
      </p:sp>
      <p:pic>
        <p:nvPicPr>
          <p:cNvPr id="970" name="Google Shape;970;p71"/>
          <p:cNvPicPr preferRelativeResize="0"/>
          <p:nvPr/>
        </p:nvPicPr>
        <p:blipFill rotWithShape="1">
          <a:blip r:embed="rId3">
            <a:alphaModFix/>
          </a:blip>
          <a:srcRect/>
          <a:stretch/>
        </p:blipFill>
        <p:spPr>
          <a:xfrm>
            <a:off x="539552" y="1628800"/>
            <a:ext cx="8064896" cy="41044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grpSp>
        <p:nvGrpSpPr>
          <p:cNvPr id="149" name="Google Shape;149;p18"/>
          <p:cNvGrpSpPr/>
          <p:nvPr/>
        </p:nvGrpSpPr>
        <p:grpSpPr>
          <a:xfrm>
            <a:off x="395536" y="1304465"/>
            <a:ext cx="8352928" cy="144016"/>
            <a:chOff x="395536" y="1196752"/>
            <a:chExt cx="8352928" cy="144016"/>
          </a:xfrm>
        </p:grpSpPr>
        <p:cxnSp>
          <p:nvCxnSpPr>
            <p:cNvPr id="150" name="Google Shape;150;p1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51" name="Google Shape;151;p1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52" name="Google Shape;152;p18"/>
          <p:cNvSpPr txBox="1"/>
          <p:nvPr/>
        </p:nvSpPr>
        <p:spPr>
          <a:xfrm>
            <a:off x="683568" y="404664"/>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Définitions</a:t>
            </a:r>
            <a:endParaRPr sz="4400" b="1">
              <a:solidFill>
                <a:srgbClr val="FF0000"/>
              </a:solidFill>
              <a:latin typeface="Arial"/>
              <a:ea typeface="Arial"/>
              <a:cs typeface="Arial"/>
              <a:sym typeface="Arial"/>
            </a:endParaRPr>
          </a:p>
        </p:txBody>
      </p:sp>
      <p:sp>
        <p:nvSpPr>
          <p:cNvPr id="153" name="Google Shape;153;p18"/>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54" name="Google Shape;154;p18"/>
          <p:cNvSpPr txBox="1"/>
          <p:nvPr/>
        </p:nvSpPr>
        <p:spPr>
          <a:xfrm>
            <a:off x="539552" y="1556792"/>
            <a:ext cx="7848872" cy="38318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Système de gestion de fichiers (SGF):</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Gère le stockage physique des informations ( dépend du matériel)</a:t>
            </a:r>
            <a:endParaRPr sz="1800" b="0" i="0" u="sng" strike="noStrike" cap="none">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SGBD interne :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Assemble et place les données, gère les liens entre les données et y garantit un accès rapide.</a:t>
            </a:r>
            <a:endParaRPr sz="1800" b="0" i="0" u="none" strike="noStrike" cap="none">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SGBD externe </a:t>
            </a:r>
            <a:r>
              <a:rPr lang="en-GB" sz="1800">
                <a:solidFill>
                  <a:schemeClr val="dk1"/>
                </a:solidFill>
                <a:latin typeface="Cambria"/>
                <a:ea typeface="Cambria"/>
                <a:cs typeface="Cambria"/>
                <a:sym typeface="Cambria"/>
              </a:rPr>
              <a:t>: </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S’occupe de la présentation et de la manipulation des données. Permet l’utilisation de langages de requêtes élaborés et d’outils de présentation adaptés.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60</a:t>
            </a:fld>
            <a:endParaRPr/>
          </a:p>
        </p:txBody>
      </p:sp>
      <p:grpSp>
        <p:nvGrpSpPr>
          <p:cNvPr id="978" name="Google Shape;978;p72"/>
          <p:cNvGrpSpPr/>
          <p:nvPr/>
        </p:nvGrpSpPr>
        <p:grpSpPr>
          <a:xfrm>
            <a:off x="395536" y="1052736"/>
            <a:ext cx="8352928" cy="144016"/>
            <a:chOff x="395536" y="1196752"/>
            <a:chExt cx="8352928" cy="144016"/>
          </a:xfrm>
        </p:grpSpPr>
        <p:cxnSp>
          <p:nvCxnSpPr>
            <p:cNvPr id="979" name="Google Shape;979;p7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80" name="Google Shape;980;p7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81" name="Google Shape;981;p72"/>
          <p:cNvSpPr txBox="1"/>
          <p:nvPr/>
        </p:nvSpPr>
        <p:spPr>
          <a:xfrm>
            <a:off x="683568" y="188640"/>
            <a:ext cx="80648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a:solidFill>
                  <a:srgbClr val="FF0000"/>
                </a:solidFill>
                <a:latin typeface="Arial"/>
                <a:ea typeface="Arial"/>
                <a:cs typeface="Arial"/>
                <a:sym typeface="Arial"/>
              </a:rPr>
              <a:t>Contraintes  d’Intégrité Référentielle</a:t>
            </a:r>
            <a:endParaRPr sz="3600" b="1">
              <a:solidFill>
                <a:srgbClr val="FF0000"/>
              </a:solidFill>
              <a:latin typeface="Arial"/>
              <a:ea typeface="Arial"/>
              <a:cs typeface="Arial"/>
              <a:sym typeface="Arial"/>
            </a:endParaRPr>
          </a:p>
        </p:txBody>
      </p:sp>
      <p:sp>
        <p:nvSpPr>
          <p:cNvPr id="982" name="Google Shape;982;p72"/>
          <p:cNvSpPr txBox="1"/>
          <p:nvPr/>
        </p:nvSpPr>
        <p:spPr>
          <a:xfrm>
            <a:off x="395536" y="1412776"/>
            <a:ext cx="8064896" cy="45243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Un constituant d’une clé étrangère doit limiter ses valeurs à l’ensemble des valeurs présentes dans la table d’origine de la clé.</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Si un enregistrement d’une table est supprimé, tous les enregistrements des autres tables faisant référence à cet enregistrement, à travers des clés étrangères, doivent normalement être supprimés.</a:t>
            </a:r>
            <a:endParaRPr sz="2400" b="1">
              <a:solidFill>
                <a:schemeClr val="dk1"/>
              </a:solidFill>
              <a:latin typeface="Cambria"/>
              <a:ea typeface="Cambria"/>
              <a:cs typeface="Cambria"/>
              <a:sym typeface="Cambr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61</a:t>
            </a:fld>
            <a:endParaRPr/>
          </a:p>
        </p:txBody>
      </p:sp>
      <p:grpSp>
        <p:nvGrpSpPr>
          <p:cNvPr id="990" name="Google Shape;990;p73"/>
          <p:cNvGrpSpPr/>
          <p:nvPr/>
        </p:nvGrpSpPr>
        <p:grpSpPr>
          <a:xfrm>
            <a:off x="395536" y="1052736"/>
            <a:ext cx="8352928" cy="144016"/>
            <a:chOff x="395536" y="1196752"/>
            <a:chExt cx="8352928" cy="144016"/>
          </a:xfrm>
        </p:grpSpPr>
        <p:cxnSp>
          <p:nvCxnSpPr>
            <p:cNvPr id="991" name="Google Shape;991;p7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992" name="Google Shape;992;p7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993" name="Google Shape;993;p73"/>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a:t>
            </a:r>
            <a:endParaRPr sz="3200" b="1">
              <a:solidFill>
                <a:srgbClr val="FF0000"/>
              </a:solidFill>
              <a:latin typeface="Arial"/>
              <a:ea typeface="Arial"/>
              <a:cs typeface="Arial"/>
              <a:sym typeface="Arial"/>
            </a:endParaRPr>
          </a:p>
        </p:txBody>
      </p:sp>
      <p:sp>
        <p:nvSpPr>
          <p:cNvPr id="994" name="Google Shape;994;p73"/>
          <p:cNvSpPr txBox="1"/>
          <p:nvPr/>
        </p:nvSpPr>
        <p:spPr>
          <a:xfrm>
            <a:off x="395536" y="1340768"/>
            <a:ext cx="856895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mbria"/>
                <a:ea typeface="Cambria"/>
                <a:cs typeface="Cambria"/>
                <a:sym typeface="Cambria"/>
              </a:rPr>
              <a:t>Une dépendance fonctionnelle est une interrelation, un lien entre deux données ou deux groupes de données. On distingue une source et une cible.</a:t>
            </a:r>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0" marR="0" lvl="0" indent="0" algn="l" rtl="0">
              <a:spcBef>
                <a:spcPts val="0"/>
              </a:spcBef>
              <a:spcAft>
                <a:spcPts val="0"/>
              </a:spcAft>
              <a:buNone/>
            </a:pPr>
            <a:r>
              <a:rPr lang="en-GB" sz="2400" u="sng">
                <a:solidFill>
                  <a:schemeClr val="dk1"/>
                </a:solidFill>
                <a:latin typeface="Cambria"/>
                <a:ea typeface="Cambria"/>
                <a:cs typeface="Cambria"/>
                <a:sym typeface="Cambria"/>
              </a:rPr>
              <a:t>Définition</a:t>
            </a:r>
            <a:r>
              <a:rPr lang="en-GB" sz="2400">
                <a:solidFill>
                  <a:schemeClr val="dk1"/>
                </a:solidFill>
                <a:latin typeface="Cambria"/>
                <a:ea typeface="Cambria"/>
                <a:cs typeface="Cambria"/>
                <a:sym typeface="Cambria"/>
              </a:rPr>
              <a:t> : Pour une valeur source(Partie gauche), on peut déterminer une et une seule valeur cible (Partie droite).</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On dit qu’une propriété B dépend fonctionnellement d’une autre propriété A et on note:     </a:t>
            </a:r>
            <a:r>
              <a:rPr lang="en-GB" sz="2400" b="1">
                <a:solidFill>
                  <a:schemeClr val="dk1"/>
                </a:solidFill>
                <a:latin typeface="Cambria"/>
                <a:ea typeface="Cambria"/>
                <a:cs typeface="Cambria"/>
                <a:sym typeface="Cambria"/>
              </a:rPr>
              <a:t>A -&gt; B</a:t>
            </a:r>
            <a:r>
              <a:rPr lang="en-GB" sz="2400">
                <a:solidFill>
                  <a:schemeClr val="dk1"/>
                </a:solidFill>
                <a:latin typeface="Cambria"/>
                <a:ea typeface="Cambria"/>
                <a:cs typeface="Cambria"/>
                <a:sym typeface="Cambria"/>
              </a:rPr>
              <a:t>.</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Autrement dit à une valeur de A correspond toujours une et une seule valeur de B. La réciproque n’est pas vrai.</a:t>
            </a:r>
            <a:endParaRPr/>
          </a:p>
          <a:p>
            <a:pPr marL="0" marR="0" lvl="0" indent="0" algn="l" rtl="0">
              <a:lnSpc>
                <a:spcPct val="150000"/>
              </a:lnSpc>
              <a:spcBef>
                <a:spcPts val="0"/>
              </a:spcBef>
              <a:spcAft>
                <a:spcPts val="0"/>
              </a:spcAft>
              <a:buNone/>
            </a:pPr>
            <a:r>
              <a:rPr lang="en-GB" sz="2400" u="sng">
                <a:solidFill>
                  <a:schemeClr val="dk1"/>
                </a:solidFill>
                <a:latin typeface="Cambria"/>
                <a:ea typeface="Cambria"/>
                <a:cs typeface="Cambria"/>
                <a:sym typeface="Cambria"/>
              </a:rPr>
              <a:t>Exemple : </a:t>
            </a:r>
            <a:r>
              <a:rPr lang="en-GB" sz="2400">
                <a:solidFill>
                  <a:schemeClr val="dk1"/>
                </a:solidFill>
                <a:latin typeface="Cambria"/>
                <a:ea typeface="Cambria"/>
                <a:cs typeface="Cambria"/>
                <a:sym typeface="Cambria"/>
              </a:rPr>
              <a:t>     N°CIN   -&gt; NOM</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62</a:t>
            </a:fld>
            <a:endParaRPr/>
          </a:p>
        </p:txBody>
      </p:sp>
      <p:grpSp>
        <p:nvGrpSpPr>
          <p:cNvPr id="1002" name="Google Shape;1002;p74"/>
          <p:cNvGrpSpPr/>
          <p:nvPr/>
        </p:nvGrpSpPr>
        <p:grpSpPr>
          <a:xfrm>
            <a:off x="395536" y="1052736"/>
            <a:ext cx="8352928" cy="144016"/>
            <a:chOff x="395536" y="1196752"/>
            <a:chExt cx="8352928" cy="144016"/>
          </a:xfrm>
        </p:grpSpPr>
        <p:cxnSp>
          <p:nvCxnSpPr>
            <p:cNvPr id="1003" name="Google Shape;1003;p7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04" name="Google Shape;1004;p7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05" name="Google Shape;1005;p74"/>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 (DF)</a:t>
            </a:r>
            <a:endParaRPr sz="3200" b="1">
              <a:solidFill>
                <a:srgbClr val="FF0000"/>
              </a:solidFill>
              <a:latin typeface="Arial"/>
              <a:ea typeface="Arial"/>
              <a:cs typeface="Arial"/>
              <a:sym typeface="Arial"/>
            </a:endParaRPr>
          </a:p>
        </p:txBody>
      </p:sp>
      <p:sp>
        <p:nvSpPr>
          <p:cNvPr id="1006" name="Google Shape;1006;p74"/>
          <p:cNvSpPr txBox="1"/>
          <p:nvPr/>
        </p:nvSpPr>
        <p:spPr>
          <a:xfrm>
            <a:off x="395536" y="1340768"/>
            <a:ext cx="8568952" cy="54476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Propriétés des DF</a:t>
            </a:r>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0" marR="0" lvl="0" indent="0" algn="l" rtl="0">
              <a:spcBef>
                <a:spcPts val="0"/>
              </a:spcBef>
              <a:spcAft>
                <a:spcPts val="0"/>
              </a:spcAft>
              <a:buNone/>
            </a:pPr>
            <a:r>
              <a:rPr lang="en-GB" sz="2400">
                <a:solidFill>
                  <a:schemeClr val="dk1"/>
                </a:solidFill>
                <a:latin typeface="Cambria"/>
                <a:ea typeface="Cambria"/>
                <a:cs typeface="Cambria"/>
                <a:sym typeface="Cambria"/>
              </a:rPr>
              <a:t>Les DF ont les propriétés suivantes.</a:t>
            </a:r>
            <a:endParaRPr/>
          </a:p>
          <a:p>
            <a:pPr marL="342900" marR="0" lvl="0" indent="-342900" algn="l" rtl="0">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Union</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Si on a deux DF ayant la même source, on peut les rassembler en une seule, en séparant les cibles par une virgule.</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Si A </a:t>
            </a:r>
            <a:r>
              <a:rPr lang="en-GB" sz="2400" b="1">
                <a:solidFill>
                  <a:schemeClr val="dk1"/>
                </a:solidFill>
                <a:latin typeface="Cambria"/>
                <a:ea typeface="Cambria"/>
                <a:cs typeface="Cambria"/>
                <a:sym typeface="Cambria"/>
              </a:rPr>
              <a:t>-&gt; </a:t>
            </a:r>
            <a:r>
              <a:rPr lang="en-GB" sz="2400">
                <a:solidFill>
                  <a:schemeClr val="dk1"/>
                </a:solidFill>
                <a:latin typeface="Cambria"/>
                <a:ea typeface="Cambria"/>
                <a:cs typeface="Cambria"/>
                <a:sym typeface="Cambria"/>
              </a:rPr>
              <a:t>B et A </a:t>
            </a:r>
            <a:r>
              <a:rPr lang="en-GB" sz="2400" b="1">
                <a:solidFill>
                  <a:schemeClr val="dk1"/>
                </a:solidFill>
                <a:latin typeface="Cambria"/>
                <a:ea typeface="Cambria"/>
                <a:cs typeface="Cambria"/>
                <a:sym typeface="Cambria"/>
              </a:rPr>
              <a:t>-&gt; </a:t>
            </a:r>
            <a:r>
              <a:rPr lang="en-GB" sz="2400">
                <a:solidFill>
                  <a:schemeClr val="dk1"/>
                </a:solidFill>
                <a:latin typeface="Cambria"/>
                <a:ea typeface="Cambria"/>
                <a:cs typeface="Cambria"/>
                <a:sym typeface="Cambria"/>
              </a:rPr>
              <a:t>C alors on peut écrire A -&gt; B,C</a:t>
            </a:r>
            <a:endParaRPr/>
          </a:p>
          <a:p>
            <a:pPr marL="0" marR="0" lvl="0" indent="0" algn="l" rtl="0">
              <a:lnSpc>
                <a:spcPct val="150000"/>
              </a:lnSpc>
              <a:spcBef>
                <a:spcPts val="0"/>
              </a:spcBef>
              <a:spcAft>
                <a:spcPts val="0"/>
              </a:spcAft>
              <a:buNone/>
            </a:pPr>
            <a:r>
              <a:rPr lang="en-GB" sz="2400" u="sng">
                <a:solidFill>
                  <a:schemeClr val="dk1"/>
                </a:solidFill>
                <a:latin typeface="Cambria"/>
                <a:ea typeface="Cambria"/>
                <a:cs typeface="Cambria"/>
                <a:sym typeface="Cambria"/>
              </a:rPr>
              <a:t>Exemple</a:t>
            </a:r>
            <a:r>
              <a:rPr lang="en-GB" sz="2400">
                <a:solidFill>
                  <a:schemeClr val="dk1"/>
                </a:solidFill>
                <a:latin typeface="Cambria"/>
                <a:ea typeface="Cambria"/>
                <a:cs typeface="Cambria"/>
                <a:sym typeface="Cambria"/>
              </a:rPr>
              <a:t> : </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Référence-&gt;Désignation  et Référence -&gt; Prix de vente    alors</a:t>
            </a:r>
            <a:endParaRPr/>
          </a:p>
          <a:p>
            <a:pPr marL="0" marR="0" lvl="0" indent="0" algn="l" rtl="0">
              <a:lnSpc>
                <a:spcPct val="150000"/>
              </a:lnSpc>
              <a:spcBef>
                <a:spcPts val="0"/>
              </a:spcBef>
              <a:spcAft>
                <a:spcPts val="0"/>
              </a:spcAft>
              <a:buNone/>
            </a:pPr>
            <a:r>
              <a:rPr lang="en-GB" sz="2400">
                <a:solidFill>
                  <a:schemeClr val="dk1"/>
                </a:solidFill>
                <a:latin typeface="Cambria"/>
                <a:ea typeface="Cambria"/>
                <a:cs typeface="Cambria"/>
                <a:sym typeface="Cambria"/>
              </a:rPr>
              <a:t>Référence -&gt; Désignation, Prix de vente.</a:t>
            </a:r>
            <a:endParaRPr/>
          </a:p>
          <a:p>
            <a:pPr marL="0" marR="0" lvl="0" indent="0" algn="l" rtl="0">
              <a:lnSpc>
                <a:spcPct val="150000"/>
              </a:lnSpc>
              <a:spcBef>
                <a:spcPts val="0"/>
              </a:spcBef>
              <a:spcAft>
                <a:spcPts val="0"/>
              </a:spcAft>
              <a:buNone/>
            </a:pPr>
            <a:endParaRPr sz="2400" b="1">
              <a:solidFill>
                <a:schemeClr val="dk1"/>
              </a:solidFill>
              <a:latin typeface="Cambria"/>
              <a:ea typeface="Cambria"/>
              <a:cs typeface="Cambria"/>
              <a:sym typeface="Cambr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63</a:t>
            </a:fld>
            <a:endParaRPr/>
          </a:p>
        </p:txBody>
      </p:sp>
      <p:grpSp>
        <p:nvGrpSpPr>
          <p:cNvPr id="1014" name="Google Shape;1014;p75"/>
          <p:cNvGrpSpPr/>
          <p:nvPr/>
        </p:nvGrpSpPr>
        <p:grpSpPr>
          <a:xfrm>
            <a:off x="395536" y="1052736"/>
            <a:ext cx="8352928" cy="144016"/>
            <a:chOff x="395536" y="1196752"/>
            <a:chExt cx="8352928" cy="144016"/>
          </a:xfrm>
        </p:grpSpPr>
        <p:cxnSp>
          <p:nvCxnSpPr>
            <p:cNvPr id="1015" name="Google Shape;1015;p7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16" name="Google Shape;1016;p7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17" name="Google Shape;1017;p75"/>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 (DF)</a:t>
            </a:r>
            <a:endParaRPr sz="3200" b="1">
              <a:solidFill>
                <a:srgbClr val="FF0000"/>
              </a:solidFill>
              <a:latin typeface="Arial"/>
              <a:ea typeface="Arial"/>
              <a:cs typeface="Arial"/>
              <a:sym typeface="Arial"/>
            </a:endParaRPr>
          </a:p>
        </p:txBody>
      </p:sp>
      <p:sp>
        <p:nvSpPr>
          <p:cNvPr id="1018" name="Google Shape;1018;p75"/>
          <p:cNvSpPr txBox="1"/>
          <p:nvPr/>
        </p:nvSpPr>
        <p:spPr>
          <a:xfrm>
            <a:off x="395536" y="1181065"/>
            <a:ext cx="8568952"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Propriétés des DF</a:t>
            </a:r>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342900" marR="0" lvl="0" indent="-342900" algn="l" rtl="0">
              <a:spcBef>
                <a:spcPts val="0"/>
              </a:spcBef>
              <a:spcAft>
                <a:spcPts val="0"/>
              </a:spcAft>
              <a:buClr>
                <a:schemeClr val="dk1"/>
              </a:buClr>
              <a:buSzPts val="2400"/>
              <a:buFont typeface="Arial"/>
              <a:buChar char="•"/>
            </a:pPr>
            <a:r>
              <a:rPr lang="en-GB" sz="2400" b="1">
                <a:solidFill>
                  <a:schemeClr val="dk1"/>
                </a:solidFill>
                <a:latin typeface="Cambria"/>
                <a:ea typeface="Cambria"/>
                <a:cs typeface="Cambria"/>
                <a:sym typeface="Cambria"/>
              </a:rPr>
              <a:t>Transitivité</a:t>
            </a:r>
            <a:endParaRPr/>
          </a:p>
          <a:p>
            <a:pPr marL="0" marR="0" lvl="0" indent="0" algn="l" rtl="0">
              <a:spcBef>
                <a:spcPts val="0"/>
              </a:spcBef>
              <a:spcAft>
                <a:spcPts val="0"/>
              </a:spcAft>
              <a:buNone/>
            </a:pPr>
            <a:r>
              <a:rPr lang="en-GB" sz="2400" b="1">
                <a:solidFill>
                  <a:schemeClr val="dk1"/>
                </a:solidFill>
                <a:latin typeface="Cambria"/>
                <a:ea typeface="Cambria"/>
                <a:cs typeface="Cambria"/>
                <a:sym typeface="Cambria"/>
              </a:rPr>
              <a:t>Si A -&gt; B et B-&gt; C alors on aura A -&gt; C</a:t>
            </a:r>
            <a:endParaRPr/>
          </a:p>
          <a:p>
            <a:pPr marL="0" marR="0" lvl="0" indent="0" algn="l" rtl="0">
              <a:spcBef>
                <a:spcPts val="0"/>
              </a:spcBef>
              <a:spcAft>
                <a:spcPts val="0"/>
              </a:spcAft>
              <a:buNone/>
            </a:pPr>
            <a:endParaRPr sz="2400" b="1">
              <a:solidFill>
                <a:schemeClr val="dk1"/>
              </a:solidFill>
              <a:latin typeface="Cambria"/>
              <a:ea typeface="Cambria"/>
              <a:cs typeface="Cambria"/>
              <a:sym typeface="Cambria"/>
            </a:endParaRPr>
          </a:p>
          <a:p>
            <a:pPr marL="0" marR="0" lvl="0" indent="0" algn="l" rtl="0">
              <a:spcBef>
                <a:spcPts val="0"/>
              </a:spcBef>
              <a:spcAft>
                <a:spcPts val="0"/>
              </a:spcAft>
              <a:buNone/>
            </a:pPr>
            <a:r>
              <a:rPr lang="en-GB" sz="2400" u="sng">
                <a:solidFill>
                  <a:schemeClr val="dk1"/>
                </a:solidFill>
                <a:latin typeface="Cambria"/>
                <a:ea typeface="Cambria"/>
                <a:cs typeface="Cambria"/>
                <a:sym typeface="Cambria"/>
              </a:rPr>
              <a:t>Exemple</a:t>
            </a:r>
            <a:endParaRPr/>
          </a:p>
          <a:p>
            <a:pPr marL="0" marR="0" lvl="0" indent="0" algn="l" rtl="0">
              <a:spcBef>
                <a:spcPts val="0"/>
              </a:spcBef>
              <a:spcAft>
                <a:spcPts val="0"/>
              </a:spcAft>
              <a:buNone/>
            </a:pPr>
            <a:r>
              <a:rPr lang="en-GB" sz="2400">
                <a:solidFill>
                  <a:schemeClr val="dk1"/>
                </a:solidFill>
                <a:latin typeface="Cambria"/>
                <a:ea typeface="Cambria"/>
                <a:cs typeface="Cambria"/>
                <a:sym typeface="Cambria"/>
              </a:rPr>
              <a:t>NumMédecin -&gt; CodeService et CodeService -&gt; NumHopital =&gt;</a:t>
            </a:r>
            <a:endParaRPr/>
          </a:p>
          <a:p>
            <a:pPr marL="0" marR="0" lvl="0" indent="0" algn="l" rtl="0">
              <a:spcBef>
                <a:spcPts val="0"/>
              </a:spcBef>
              <a:spcAft>
                <a:spcPts val="0"/>
              </a:spcAft>
              <a:buNone/>
            </a:pPr>
            <a:r>
              <a:rPr lang="en-GB" sz="2400">
                <a:solidFill>
                  <a:schemeClr val="dk1"/>
                </a:solidFill>
                <a:latin typeface="Cambria"/>
                <a:ea typeface="Cambria"/>
                <a:cs typeface="Cambria"/>
                <a:sym typeface="Cambria"/>
              </a:rPr>
              <a:t>NumMédecin -&gt; NumHopital</a:t>
            </a:r>
            <a:endParaRPr sz="2400">
              <a:solidFill>
                <a:schemeClr val="dk1"/>
              </a:solidFill>
              <a:latin typeface="Cambria"/>
              <a:ea typeface="Cambria"/>
              <a:cs typeface="Cambria"/>
              <a:sym typeface="Cambria"/>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0" marR="0" lvl="0" indent="0" algn="l" rtl="0">
              <a:spcBef>
                <a:spcPts val="0"/>
              </a:spcBef>
              <a:spcAft>
                <a:spcPts val="0"/>
              </a:spcAft>
              <a:buNone/>
            </a:pPr>
            <a:r>
              <a:rPr lang="en-GB" sz="2400">
                <a:solidFill>
                  <a:schemeClr val="dk1"/>
                </a:solidFill>
                <a:latin typeface="Cambria"/>
                <a:ea typeface="Cambria"/>
                <a:cs typeface="Cambria"/>
                <a:sym typeface="Cambria"/>
              </a:rPr>
              <a:t>Les DF qui peuvent être déduites par transitivité de deux autres DF doivent être éliminés car elles sont alors redondantes.</a:t>
            </a:r>
            <a:endParaRPr/>
          </a:p>
          <a:p>
            <a:pPr marL="0" marR="0" lvl="0" indent="0" algn="l" rtl="0">
              <a:spcBef>
                <a:spcPts val="0"/>
              </a:spcBef>
              <a:spcAft>
                <a:spcPts val="0"/>
              </a:spcAft>
              <a:buNone/>
            </a:pPr>
            <a:endParaRPr sz="2400">
              <a:solidFill>
                <a:schemeClr val="dk1"/>
              </a:solidFill>
              <a:latin typeface="Cambria"/>
              <a:ea typeface="Cambria"/>
              <a:cs typeface="Cambria"/>
              <a:sym typeface="Cambria"/>
            </a:endParaRPr>
          </a:p>
          <a:p>
            <a:pPr marL="0" marR="0" lvl="0" indent="0" algn="l" rtl="0">
              <a:spcBef>
                <a:spcPts val="0"/>
              </a:spcBef>
              <a:spcAft>
                <a:spcPts val="0"/>
              </a:spcAft>
              <a:buNone/>
            </a:pPr>
            <a:r>
              <a:rPr lang="en-GB" sz="2400" b="1">
                <a:solidFill>
                  <a:srgbClr val="5F497A"/>
                </a:solidFill>
                <a:latin typeface="Cambria"/>
                <a:ea typeface="Cambria"/>
                <a:cs typeface="Cambria"/>
                <a:sym typeface="Cambria"/>
              </a:rPr>
              <a:t>Une DF doit être élémentaire et directe.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64</a:t>
            </a:fld>
            <a:endParaRPr/>
          </a:p>
        </p:txBody>
      </p:sp>
      <p:grpSp>
        <p:nvGrpSpPr>
          <p:cNvPr id="1026" name="Google Shape;1026;p76"/>
          <p:cNvGrpSpPr/>
          <p:nvPr/>
        </p:nvGrpSpPr>
        <p:grpSpPr>
          <a:xfrm>
            <a:off x="395536" y="1052736"/>
            <a:ext cx="8352928" cy="144016"/>
            <a:chOff x="395536" y="1196752"/>
            <a:chExt cx="8352928" cy="144016"/>
          </a:xfrm>
        </p:grpSpPr>
        <p:cxnSp>
          <p:nvCxnSpPr>
            <p:cNvPr id="1027" name="Google Shape;1027;p7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28" name="Google Shape;1028;p7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29" name="Google Shape;1029;p76"/>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 (DF)</a:t>
            </a:r>
            <a:endParaRPr sz="3200" b="1">
              <a:solidFill>
                <a:srgbClr val="FF0000"/>
              </a:solidFill>
              <a:latin typeface="Arial"/>
              <a:ea typeface="Arial"/>
              <a:cs typeface="Arial"/>
              <a:sym typeface="Arial"/>
            </a:endParaRPr>
          </a:p>
        </p:txBody>
      </p:sp>
      <p:sp>
        <p:nvSpPr>
          <p:cNvPr id="1030" name="Google Shape;1030;p76"/>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Elémentaire :</a:t>
            </a:r>
            <a:endParaRPr/>
          </a:p>
        </p:txBody>
      </p:sp>
      <p:sp>
        <p:nvSpPr>
          <p:cNvPr id="1031" name="Google Shape;1031;p76"/>
          <p:cNvSpPr txBox="1"/>
          <p:nvPr/>
        </p:nvSpPr>
        <p:spPr>
          <a:xfrm>
            <a:off x="467544" y="1916832"/>
            <a:ext cx="7776864" cy="51706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C’est l’intégralité de la source qui doit déterminer la cible d’un DF. Si P1-&gt; P3 alors P1, P2 -&gt; P3 n’est pas élémentaire.</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Exemple : N°CIN, NOM   -&gt; Prénom</a:t>
            </a:r>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Cette dépendance n’est pas élémentaire puisque le N°CIN suffit pour déterminer le prénom.</a:t>
            </a:r>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La source d’une DF peut se composer d’une concaténation de deux ou plusieurs propriétés.</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N°Etudiant+CodeMatiere -&gt; Note</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65</a:t>
            </a:fld>
            <a:endParaRPr/>
          </a:p>
        </p:txBody>
      </p:sp>
      <p:grpSp>
        <p:nvGrpSpPr>
          <p:cNvPr id="1039" name="Google Shape;1039;p77"/>
          <p:cNvGrpSpPr/>
          <p:nvPr/>
        </p:nvGrpSpPr>
        <p:grpSpPr>
          <a:xfrm>
            <a:off x="395536" y="1052736"/>
            <a:ext cx="8352928" cy="144016"/>
            <a:chOff x="395536" y="1196752"/>
            <a:chExt cx="8352928" cy="144016"/>
          </a:xfrm>
        </p:grpSpPr>
        <p:cxnSp>
          <p:nvCxnSpPr>
            <p:cNvPr id="1040" name="Google Shape;1040;p7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41" name="Google Shape;1041;p7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42" name="Google Shape;1042;p77"/>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 (DF)</a:t>
            </a:r>
            <a:endParaRPr sz="3200" b="1">
              <a:solidFill>
                <a:srgbClr val="FF0000"/>
              </a:solidFill>
              <a:latin typeface="Arial"/>
              <a:ea typeface="Arial"/>
              <a:cs typeface="Arial"/>
              <a:sym typeface="Arial"/>
            </a:endParaRPr>
          </a:p>
        </p:txBody>
      </p:sp>
      <p:sp>
        <p:nvSpPr>
          <p:cNvPr id="1043" name="Google Shape;1043;p77"/>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Directe :</a:t>
            </a:r>
            <a:endParaRPr/>
          </a:p>
        </p:txBody>
      </p:sp>
      <p:sp>
        <p:nvSpPr>
          <p:cNvPr id="1044" name="Google Shape;1044;p77"/>
          <p:cNvSpPr txBox="1"/>
          <p:nvPr/>
        </p:nvSpPr>
        <p:spPr>
          <a:xfrm>
            <a:off x="467544" y="1772816"/>
            <a:ext cx="7776864" cy="28623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La DF ne doit pas obtenue par transitivité. Par exemple, si P1-&gt; P2 et</a:t>
            </a:r>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P2-&gt; P3 alors P1 -&gt; P3 a été obtenue par transitivité et n’est donc pas directe.</a:t>
            </a:r>
            <a:endParaRPr/>
          </a:p>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A-&gt;B est directe s’il n’est pas de propriété C tel que A -&gt; C et C-&gt; B. Autrement dit la DF n’est une résultat d’une transitivité.</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p:txBody>
      </p:sp>
      <p:pic>
        <p:nvPicPr>
          <p:cNvPr id="1045" name="Google Shape;1045;p77"/>
          <p:cNvPicPr preferRelativeResize="0"/>
          <p:nvPr/>
        </p:nvPicPr>
        <p:blipFill rotWithShape="1">
          <a:blip r:embed="rId3">
            <a:alphaModFix/>
          </a:blip>
          <a:srcRect/>
          <a:stretch/>
        </p:blipFill>
        <p:spPr>
          <a:xfrm>
            <a:off x="366125" y="4149080"/>
            <a:ext cx="8411749" cy="1743318"/>
          </a:xfrm>
          <a:prstGeom prst="rect">
            <a:avLst/>
          </a:prstGeom>
          <a:noFill/>
          <a:ln>
            <a:noFill/>
          </a:ln>
        </p:spPr>
      </p:pic>
      <p:sp>
        <p:nvSpPr>
          <p:cNvPr id="1046" name="Google Shape;1046;p77"/>
          <p:cNvSpPr txBox="1"/>
          <p:nvPr/>
        </p:nvSpPr>
        <p:spPr>
          <a:xfrm>
            <a:off x="1115616" y="6165304"/>
            <a:ext cx="61206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1">
                <a:solidFill>
                  <a:schemeClr val="dk1"/>
                </a:solidFill>
                <a:latin typeface="Cambria"/>
                <a:ea typeface="Cambria"/>
                <a:cs typeface="Cambria"/>
                <a:sym typeface="Cambria"/>
              </a:rPr>
              <a:t>N° Professeur -&gt; Code matière -&gt; Nom matière</a:t>
            </a:r>
            <a:endParaRPr sz="2000" b="1">
              <a:solidFill>
                <a:schemeClr val="dk1"/>
              </a:solidFill>
              <a:latin typeface="Cambria"/>
              <a:ea typeface="Cambria"/>
              <a:cs typeface="Cambria"/>
              <a:sym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66</a:t>
            </a:fld>
            <a:endParaRPr/>
          </a:p>
        </p:txBody>
      </p:sp>
      <p:grpSp>
        <p:nvGrpSpPr>
          <p:cNvPr id="1054" name="Google Shape;1054;p78"/>
          <p:cNvGrpSpPr/>
          <p:nvPr/>
        </p:nvGrpSpPr>
        <p:grpSpPr>
          <a:xfrm>
            <a:off x="395536" y="1052736"/>
            <a:ext cx="8352928" cy="144016"/>
            <a:chOff x="395536" y="1196752"/>
            <a:chExt cx="8352928" cy="144016"/>
          </a:xfrm>
        </p:grpSpPr>
        <p:cxnSp>
          <p:nvCxnSpPr>
            <p:cNvPr id="1055" name="Google Shape;1055;p7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56" name="Google Shape;1056;p7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57" name="Google Shape;1057;p78"/>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Dépendances Fonctionnelles (DF)</a:t>
            </a:r>
            <a:endParaRPr sz="3200" b="1">
              <a:solidFill>
                <a:srgbClr val="FF0000"/>
              </a:solidFill>
              <a:latin typeface="Arial"/>
              <a:ea typeface="Arial"/>
              <a:cs typeface="Arial"/>
              <a:sym typeface="Arial"/>
            </a:endParaRPr>
          </a:p>
        </p:txBody>
      </p:sp>
      <p:sp>
        <p:nvSpPr>
          <p:cNvPr id="1058" name="Google Shape;1058;p78"/>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Graphe de dépendance fonctionnelles (GDF) : </a:t>
            </a:r>
            <a:endParaRPr/>
          </a:p>
        </p:txBody>
      </p:sp>
      <p:sp>
        <p:nvSpPr>
          <p:cNvPr id="1059" name="Google Shape;1059;p78"/>
          <p:cNvSpPr txBox="1"/>
          <p:nvPr/>
        </p:nvSpPr>
        <p:spPr>
          <a:xfrm>
            <a:off x="467544" y="1772816"/>
            <a:ext cx="7776864" cy="24006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Le GDF fait apparaitre les dépendances fonctionnelles entre les données.</a:t>
            </a:r>
            <a:endParaRPr/>
          </a:p>
          <a:p>
            <a:pPr marL="0" marR="0" lvl="0" indent="0" algn="l" rtl="0">
              <a:lnSpc>
                <a:spcPct val="150000"/>
              </a:lnSpc>
              <a:spcBef>
                <a:spcPts val="0"/>
              </a:spcBef>
              <a:spcAft>
                <a:spcPts val="0"/>
              </a:spcAft>
              <a:buNone/>
            </a:pPr>
            <a:r>
              <a:rPr lang="en-GB" sz="2000" u="sng">
                <a:solidFill>
                  <a:schemeClr val="dk1"/>
                </a:solidFill>
                <a:latin typeface="Cambria"/>
                <a:ea typeface="Cambria"/>
                <a:cs typeface="Cambria"/>
                <a:sym typeface="Cambria"/>
              </a:rPr>
              <a:t>Exemple</a:t>
            </a:r>
            <a:r>
              <a:rPr lang="en-GB" sz="2000">
                <a:solidFill>
                  <a:schemeClr val="dk1"/>
                </a:solidFill>
                <a:latin typeface="Cambria"/>
                <a:ea typeface="Cambria"/>
                <a:cs typeface="Cambria"/>
                <a:sym typeface="Cambria"/>
              </a:rPr>
              <a:t>:</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p:txBody>
      </p:sp>
      <p:sp>
        <p:nvSpPr>
          <p:cNvPr id="1060" name="Google Shape;1060;p78"/>
          <p:cNvSpPr txBox="1"/>
          <p:nvPr/>
        </p:nvSpPr>
        <p:spPr>
          <a:xfrm>
            <a:off x="371098" y="5077633"/>
            <a:ext cx="816134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chemeClr val="dk1"/>
                </a:solidFill>
                <a:latin typeface="Cambria"/>
                <a:ea typeface="Cambria"/>
                <a:cs typeface="Cambria"/>
                <a:sym typeface="Cambria"/>
              </a:rPr>
              <a:t>La schématisation de l’ensemble des DF sous forme GDF intervient à l’élaboration du modèle conceptuel de données MCD en respectant certaines règles.</a:t>
            </a:r>
            <a:endParaRPr sz="2000">
              <a:solidFill>
                <a:schemeClr val="dk1"/>
              </a:solidFill>
              <a:latin typeface="Cambria"/>
              <a:ea typeface="Cambria"/>
              <a:cs typeface="Cambria"/>
              <a:sym typeface="Cambria"/>
            </a:endParaRPr>
          </a:p>
        </p:txBody>
      </p:sp>
      <p:pic>
        <p:nvPicPr>
          <p:cNvPr id="1061" name="Google Shape;1061;p78"/>
          <p:cNvPicPr preferRelativeResize="0"/>
          <p:nvPr/>
        </p:nvPicPr>
        <p:blipFill rotWithShape="1">
          <a:blip r:embed="rId3">
            <a:alphaModFix/>
          </a:blip>
          <a:srcRect/>
          <a:stretch/>
        </p:blipFill>
        <p:spPr>
          <a:xfrm>
            <a:off x="1442601" y="3196729"/>
            <a:ext cx="6258798" cy="160042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67</a:t>
            </a:fld>
            <a:endParaRPr/>
          </a:p>
        </p:txBody>
      </p:sp>
      <p:grpSp>
        <p:nvGrpSpPr>
          <p:cNvPr id="1069" name="Google Shape;1069;p79"/>
          <p:cNvGrpSpPr/>
          <p:nvPr/>
        </p:nvGrpSpPr>
        <p:grpSpPr>
          <a:xfrm>
            <a:off x="395536" y="1052736"/>
            <a:ext cx="8352928" cy="144016"/>
            <a:chOff x="395536" y="1196752"/>
            <a:chExt cx="8352928" cy="144016"/>
          </a:xfrm>
        </p:grpSpPr>
        <p:cxnSp>
          <p:nvCxnSpPr>
            <p:cNvPr id="1070" name="Google Shape;1070;p7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71" name="Google Shape;1071;p7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72" name="Google Shape;1072;p79"/>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sp>
        <p:nvSpPr>
          <p:cNvPr id="1073" name="Google Shape;1073;p79"/>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Règle de Normalisation: </a:t>
            </a:r>
            <a:endParaRPr/>
          </a:p>
        </p:txBody>
      </p:sp>
      <p:sp>
        <p:nvSpPr>
          <p:cNvPr id="1074" name="Google Shape;1074;p79"/>
          <p:cNvSpPr txBox="1"/>
          <p:nvPr/>
        </p:nvSpPr>
        <p:spPr>
          <a:xfrm>
            <a:off x="467544" y="1772816"/>
            <a:ext cx="7776864" cy="28623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L’application systématique de chacune des règles de vérification sur les éléments de modélisation permet de s’assurer qu’il est conforme à ce que l’on attend et donc apte à générer par la suite le modèle correspondant à la réalité.</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p:txBody>
      </p:sp>
      <p:sp>
        <p:nvSpPr>
          <p:cNvPr id="1075" name="Google Shape;1075;p79"/>
          <p:cNvSpPr txBox="1"/>
          <p:nvPr/>
        </p:nvSpPr>
        <p:spPr>
          <a:xfrm>
            <a:off x="287524" y="4005064"/>
            <a:ext cx="8676964"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0070C0"/>
                </a:solidFill>
                <a:latin typeface="Cambria"/>
                <a:ea typeface="Cambria"/>
                <a:cs typeface="Cambria"/>
                <a:sym typeface="Cambria"/>
              </a:rPr>
              <a:t>PREMIERE FORME NORMALE 1FN:</a:t>
            </a:r>
            <a:endParaRPr/>
          </a:p>
          <a:p>
            <a:pPr marL="0" marR="0" lvl="0" indent="0" algn="l" rtl="0">
              <a:spcBef>
                <a:spcPts val="0"/>
              </a:spcBef>
              <a:spcAft>
                <a:spcPts val="0"/>
              </a:spcAft>
              <a:buNone/>
            </a:pPr>
            <a:endParaRPr sz="2000" b="1">
              <a:solidFill>
                <a:schemeClr val="dk1"/>
              </a:solidFill>
              <a:latin typeface="Cambria"/>
              <a:ea typeface="Cambria"/>
              <a:cs typeface="Cambria"/>
              <a:sym typeface="Cambria"/>
            </a:endParaRPr>
          </a:p>
          <a:p>
            <a:pPr marL="0" marR="0" lvl="0" indent="0" algn="l" rtl="0">
              <a:spcBef>
                <a:spcPts val="0"/>
              </a:spcBef>
              <a:spcAft>
                <a:spcPts val="0"/>
              </a:spcAft>
              <a:buNone/>
            </a:pPr>
            <a:r>
              <a:rPr lang="en-GB" sz="2000" b="1">
                <a:solidFill>
                  <a:schemeClr val="dk1"/>
                </a:solidFill>
                <a:latin typeface="Cambria"/>
                <a:ea typeface="Cambria"/>
                <a:cs typeface="Cambria"/>
                <a:sym typeface="Cambria"/>
              </a:rPr>
              <a:t>Une entité est en 1FN si toutes les propriétés sont élémentaires et il existe au moins un identifiant caractérisant chaque occurrence de l’entité.</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68</a:t>
            </a:fld>
            <a:endParaRPr/>
          </a:p>
        </p:txBody>
      </p:sp>
      <p:grpSp>
        <p:nvGrpSpPr>
          <p:cNvPr id="1083" name="Google Shape;1083;p80"/>
          <p:cNvGrpSpPr/>
          <p:nvPr/>
        </p:nvGrpSpPr>
        <p:grpSpPr>
          <a:xfrm>
            <a:off x="395536" y="1052736"/>
            <a:ext cx="8352928" cy="144016"/>
            <a:chOff x="395536" y="1196752"/>
            <a:chExt cx="8352928" cy="144016"/>
          </a:xfrm>
        </p:grpSpPr>
        <p:cxnSp>
          <p:nvCxnSpPr>
            <p:cNvPr id="1084" name="Google Shape;1084;p8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85" name="Google Shape;1085;p8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086" name="Google Shape;1086;p80"/>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sp>
        <p:nvSpPr>
          <p:cNvPr id="1087" name="Google Shape;1087;p80"/>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Règle de Normalisation: </a:t>
            </a:r>
            <a:endParaRPr/>
          </a:p>
        </p:txBody>
      </p:sp>
      <p:sp>
        <p:nvSpPr>
          <p:cNvPr id="1088" name="Google Shape;1088;p80"/>
          <p:cNvSpPr txBox="1"/>
          <p:nvPr/>
        </p:nvSpPr>
        <p:spPr>
          <a:xfrm>
            <a:off x="467544" y="1772816"/>
            <a:ext cx="7776864" cy="28623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GB" sz="2000">
                <a:solidFill>
                  <a:schemeClr val="dk1"/>
                </a:solidFill>
                <a:latin typeface="Cambria"/>
                <a:ea typeface="Cambria"/>
                <a:cs typeface="Cambria"/>
                <a:sym typeface="Cambria"/>
              </a:rPr>
              <a:t>L’application systématique de chacune des règles de vérification sur les éléments de modélisation permet de s’assurer qu’il est conforme à ce que l’on attend et donc apte à générer par la suite le modèle correspondant à la réalité.</a:t>
            </a:r>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2000">
              <a:solidFill>
                <a:schemeClr val="dk1"/>
              </a:solidFill>
              <a:latin typeface="Cambria"/>
              <a:ea typeface="Cambria"/>
              <a:cs typeface="Cambria"/>
              <a:sym typeface="Cambria"/>
            </a:endParaRPr>
          </a:p>
        </p:txBody>
      </p:sp>
      <p:sp>
        <p:nvSpPr>
          <p:cNvPr id="1089" name="Google Shape;1089;p80"/>
          <p:cNvSpPr txBox="1"/>
          <p:nvPr/>
        </p:nvSpPr>
        <p:spPr>
          <a:xfrm>
            <a:off x="287524" y="4005064"/>
            <a:ext cx="8676964"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0070C0"/>
                </a:solidFill>
                <a:latin typeface="Cambria"/>
                <a:ea typeface="Cambria"/>
                <a:cs typeface="Cambria"/>
                <a:sym typeface="Cambria"/>
              </a:rPr>
              <a:t>PREMIERE FORME NORMALE 1FN:</a:t>
            </a:r>
            <a:endParaRPr/>
          </a:p>
          <a:p>
            <a:pPr marL="0" marR="0" lvl="0" indent="0" algn="l" rtl="0">
              <a:spcBef>
                <a:spcPts val="0"/>
              </a:spcBef>
              <a:spcAft>
                <a:spcPts val="0"/>
              </a:spcAft>
              <a:buNone/>
            </a:pPr>
            <a:endParaRPr sz="2000" b="1">
              <a:solidFill>
                <a:schemeClr val="dk1"/>
              </a:solidFill>
              <a:latin typeface="Cambria"/>
              <a:ea typeface="Cambria"/>
              <a:cs typeface="Cambria"/>
              <a:sym typeface="Cambria"/>
            </a:endParaRPr>
          </a:p>
          <a:p>
            <a:pPr marL="0" marR="0" lvl="0" indent="0" algn="l" rtl="0">
              <a:spcBef>
                <a:spcPts val="0"/>
              </a:spcBef>
              <a:spcAft>
                <a:spcPts val="0"/>
              </a:spcAft>
              <a:buNone/>
            </a:pPr>
            <a:r>
              <a:rPr lang="en-GB" sz="2000" b="1">
                <a:solidFill>
                  <a:schemeClr val="dk1"/>
                </a:solidFill>
                <a:latin typeface="Cambria"/>
                <a:ea typeface="Cambria"/>
                <a:cs typeface="Cambria"/>
                <a:sym typeface="Cambria"/>
              </a:rPr>
              <a:t>Une entité est en 1FN si toutes les propriétés sont élémentaires et il existe au moins un identifiant caractérisant chaque occurrence de l’entité.</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69</a:t>
            </a:fld>
            <a:endParaRPr/>
          </a:p>
        </p:txBody>
      </p:sp>
      <p:grpSp>
        <p:nvGrpSpPr>
          <p:cNvPr id="1097" name="Google Shape;1097;p81"/>
          <p:cNvGrpSpPr/>
          <p:nvPr/>
        </p:nvGrpSpPr>
        <p:grpSpPr>
          <a:xfrm>
            <a:off x="395536" y="1052736"/>
            <a:ext cx="8352928" cy="144016"/>
            <a:chOff x="395536" y="1196752"/>
            <a:chExt cx="8352928" cy="144016"/>
          </a:xfrm>
        </p:grpSpPr>
        <p:cxnSp>
          <p:nvCxnSpPr>
            <p:cNvPr id="1098" name="Google Shape;1098;p8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099" name="Google Shape;1099;p8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00" name="Google Shape;1100;p81"/>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sp>
        <p:nvSpPr>
          <p:cNvPr id="1101" name="Google Shape;1101;p81"/>
          <p:cNvSpPr txBox="1"/>
          <p:nvPr/>
        </p:nvSpPr>
        <p:spPr>
          <a:xfrm>
            <a:off x="395536" y="1311151"/>
            <a:ext cx="856895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5F497A"/>
                </a:solidFill>
                <a:latin typeface="Cambria"/>
                <a:ea typeface="Cambria"/>
                <a:cs typeface="Cambria"/>
                <a:sym typeface="Cambria"/>
              </a:rPr>
              <a:t>Exemple 1FN: </a:t>
            </a:r>
            <a:endParaRPr/>
          </a:p>
        </p:txBody>
      </p:sp>
      <p:pic>
        <p:nvPicPr>
          <p:cNvPr id="1102" name="Google Shape;1102;p81"/>
          <p:cNvPicPr preferRelativeResize="0"/>
          <p:nvPr/>
        </p:nvPicPr>
        <p:blipFill rotWithShape="1">
          <a:blip r:embed="rId3">
            <a:alphaModFix/>
          </a:blip>
          <a:srcRect/>
          <a:stretch/>
        </p:blipFill>
        <p:spPr>
          <a:xfrm>
            <a:off x="5972370" y="1412776"/>
            <a:ext cx="2800741" cy="4505954"/>
          </a:xfrm>
          <a:prstGeom prst="rect">
            <a:avLst/>
          </a:prstGeom>
          <a:noFill/>
          <a:ln>
            <a:noFill/>
          </a:ln>
        </p:spPr>
      </p:pic>
      <p:sp>
        <p:nvSpPr>
          <p:cNvPr id="1103" name="Google Shape;1103;p81"/>
          <p:cNvSpPr txBox="1"/>
          <p:nvPr/>
        </p:nvSpPr>
        <p:spPr>
          <a:xfrm>
            <a:off x="395536" y="1988840"/>
            <a:ext cx="5328592"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mbria"/>
                <a:ea typeface="Cambria"/>
                <a:cs typeface="Cambria"/>
                <a:sym typeface="Cambria"/>
              </a:rPr>
              <a:t>L’entité suivant n’est pas en 1FN car elle possède pas un identifiant et en plus la propriété adresse n’est pas élémentaire (atomique) puisqu’elle est le résultat de la concaténation de N° rue, nom rue et ville.</a:t>
            </a:r>
            <a:endParaRPr sz="2800">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grpSp>
        <p:nvGrpSpPr>
          <p:cNvPr id="162" name="Google Shape;162;p19"/>
          <p:cNvGrpSpPr/>
          <p:nvPr/>
        </p:nvGrpSpPr>
        <p:grpSpPr>
          <a:xfrm>
            <a:off x="395536" y="1304465"/>
            <a:ext cx="8352928" cy="144016"/>
            <a:chOff x="395536" y="1196752"/>
            <a:chExt cx="8352928" cy="144016"/>
          </a:xfrm>
        </p:grpSpPr>
        <p:cxnSp>
          <p:nvCxnSpPr>
            <p:cNvPr id="163" name="Google Shape;163;p1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64" name="Google Shape;164;p1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65" name="Google Shape;165;p19"/>
          <p:cNvSpPr txBox="1"/>
          <p:nvPr/>
        </p:nvSpPr>
        <p:spPr>
          <a:xfrm>
            <a:off x="683568" y="404664"/>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Propriétés des SGBD</a:t>
            </a:r>
            <a:endParaRPr sz="4400" b="1">
              <a:solidFill>
                <a:srgbClr val="FF0000"/>
              </a:solidFill>
              <a:latin typeface="Arial"/>
              <a:ea typeface="Arial"/>
              <a:cs typeface="Arial"/>
              <a:sym typeface="Arial"/>
            </a:endParaRPr>
          </a:p>
        </p:txBody>
      </p:sp>
      <p:sp>
        <p:nvSpPr>
          <p:cNvPr id="166" name="Google Shape;166;p19"/>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67" name="Google Shape;167;p19"/>
          <p:cNvSpPr txBox="1"/>
          <p:nvPr/>
        </p:nvSpPr>
        <p:spPr>
          <a:xfrm>
            <a:off x="611560" y="1484784"/>
            <a:ext cx="7848872" cy="507831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Indépendance physique:</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Transparence de la gestion des données au niveau physique.</a:t>
            </a:r>
            <a:endParaRPr sz="1800" b="1" i="0" u="none" strike="noStrike" cap="none">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Indépendance logique</a:t>
            </a:r>
            <a:r>
              <a:rPr lang="en-GB" sz="1800">
                <a:solidFill>
                  <a:schemeClr val="dk1"/>
                </a:solidFill>
                <a:latin typeface="Cambria"/>
                <a:ea typeface="Cambria"/>
                <a:cs typeface="Cambria"/>
                <a:sym typeface="Cambria"/>
              </a:rPr>
              <a: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Chacun possède sa propre vue des données,</a:t>
            </a:r>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Manipulable par les non informaticiens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Utilisation de langage non procéduraux (pas de programmation)</a:t>
            </a:r>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Accès aux données efficaces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Optimisation des accès aux données</a:t>
            </a:r>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Administration centralisées des données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Outils de sauvegarde de données, de réplication, ….</a:t>
            </a:r>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Non redondance des données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Évite la duplication des informations ce qui facilite la gestion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70</a:t>
            </a:fld>
            <a:endParaRPr/>
          </a:p>
        </p:txBody>
      </p:sp>
      <p:grpSp>
        <p:nvGrpSpPr>
          <p:cNvPr id="1111" name="Google Shape;1111;p82"/>
          <p:cNvGrpSpPr/>
          <p:nvPr/>
        </p:nvGrpSpPr>
        <p:grpSpPr>
          <a:xfrm>
            <a:off x="395536" y="1052736"/>
            <a:ext cx="8352928" cy="144016"/>
            <a:chOff x="395536" y="1196752"/>
            <a:chExt cx="8352928" cy="144016"/>
          </a:xfrm>
        </p:grpSpPr>
        <p:cxnSp>
          <p:nvCxnSpPr>
            <p:cNvPr id="1112" name="Google Shape;1112;p8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13" name="Google Shape;1113;p8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14" name="Google Shape;1114;p82"/>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sp>
        <p:nvSpPr>
          <p:cNvPr id="1115" name="Google Shape;1115;p82"/>
          <p:cNvSpPr txBox="1"/>
          <p:nvPr/>
        </p:nvSpPr>
        <p:spPr>
          <a:xfrm>
            <a:off x="215516" y="1556792"/>
            <a:ext cx="8676964"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0070C0"/>
                </a:solidFill>
                <a:latin typeface="Cambria"/>
                <a:ea typeface="Cambria"/>
                <a:cs typeface="Cambria"/>
                <a:sym typeface="Cambria"/>
              </a:rPr>
              <a:t>DEUXIEME FORME NORMALE 2FN:</a:t>
            </a:r>
            <a:endParaRPr/>
          </a:p>
          <a:p>
            <a:pPr marL="0" marR="0" lvl="0" indent="0" algn="l" rtl="0">
              <a:spcBef>
                <a:spcPts val="0"/>
              </a:spcBef>
              <a:spcAft>
                <a:spcPts val="0"/>
              </a:spcAft>
              <a:buNone/>
            </a:pPr>
            <a:endParaRPr sz="2000" b="1">
              <a:solidFill>
                <a:schemeClr val="dk1"/>
              </a:solidFill>
              <a:latin typeface="Cambria"/>
              <a:ea typeface="Cambria"/>
              <a:cs typeface="Cambria"/>
              <a:sym typeface="Cambria"/>
            </a:endParaRPr>
          </a:p>
          <a:p>
            <a:pPr marL="0" marR="0" lvl="0" indent="0" algn="l" rtl="0">
              <a:spcBef>
                <a:spcPts val="0"/>
              </a:spcBef>
              <a:spcAft>
                <a:spcPts val="0"/>
              </a:spcAft>
              <a:buNone/>
            </a:pPr>
            <a:r>
              <a:rPr lang="en-GB" sz="2000" b="1">
                <a:solidFill>
                  <a:schemeClr val="dk1"/>
                </a:solidFill>
                <a:latin typeface="Cambria"/>
                <a:ea typeface="Cambria"/>
                <a:cs typeface="Cambria"/>
                <a:sym typeface="Cambria"/>
              </a:rPr>
              <a:t>Une entité  est en 2FN si elle est en 1FN et  dépendances entre l’identifiant et les autres propriétés sont élémentaires.</a:t>
            </a:r>
            <a:endParaRPr/>
          </a:p>
        </p:txBody>
      </p:sp>
      <p:pic>
        <p:nvPicPr>
          <p:cNvPr id="1116" name="Google Shape;1116;p82"/>
          <p:cNvPicPr preferRelativeResize="0"/>
          <p:nvPr/>
        </p:nvPicPr>
        <p:blipFill rotWithShape="1">
          <a:blip r:embed="rId3">
            <a:alphaModFix/>
          </a:blip>
          <a:srcRect/>
          <a:stretch/>
        </p:blipFill>
        <p:spPr>
          <a:xfrm>
            <a:off x="179766" y="3068960"/>
            <a:ext cx="8748464" cy="2098172"/>
          </a:xfrm>
          <a:prstGeom prst="rect">
            <a:avLst/>
          </a:prstGeom>
          <a:noFill/>
          <a:ln>
            <a:noFill/>
          </a:ln>
        </p:spPr>
      </p:pic>
      <p:pic>
        <p:nvPicPr>
          <p:cNvPr id="1117" name="Google Shape;1117;p82"/>
          <p:cNvPicPr preferRelativeResize="0"/>
          <p:nvPr/>
        </p:nvPicPr>
        <p:blipFill rotWithShape="1">
          <a:blip r:embed="rId4">
            <a:alphaModFix/>
          </a:blip>
          <a:srcRect/>
          <a:stretch/>
        </p:blipFill>
        <p:spPr>
          <a:xfrm>
            <a:off x="539552" y="5301208"/>
            <a:ext cx="7704856" cy="125564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71</a:t>
            </a:fld>
            <a:endParaRPr/>
          </a:p>
        </p:txBody>
      </p:sp>
      <p:grpSp>
        <p:nvGrpSpPr>
          <p:cNvPr id="1125" name="Google Shape;1125;p83"/>
          <p:cNvGrpSpPr/>
          <p:nvPr/>
        </p:nvGrpSpPr>
        <p:grpSpPr>
          <a:xfrm>
            <a:off x="395536" y="1052736"/>
            <a:ext cx="8352928" cy="144016"/>
            <a:chOff x="395536" y="1196752"/>
            <a:chExt cx="8352928" cy="144016"/>
          </a:xfrm>
        </p:grpSpPr>
        <p:cxnSp>
          <p:nvCxnSpPr>
            <p:cNvPr id="1126" name="Google Shape;1126;p8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27" name="Google Shape;1127;p8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28" name="Google Shape;1128;p83"/>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sp>
        <p:nvSpPr>
          <p:cNvPr id="1129" name="Google Shape;1129;p83"/>
          <p:cNvSpPr txBox="1"/>
          <p:nvPr/>
        </p:nvSpPr>
        <p:spPr>
          <a:xfrm>
            <a:off x="215516" y="1556792"/>
            <a:ext cx="8676964"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u="sng">
                <a:solidFill>
                  <a:srgbClr val="0070C0"/>
                </a:solidFill>
                <a:latin typeface="Cambria"/>
                <a:ea typeface="Cambria"/>
                <a:cs typeface="Cambria"/>
                <a:sym typeface="Cambria"/>
              </a:rPr>
              <a:t>TROISIEME FORME NORMALE 3FN:</a:t>
            </a:r>
            <a:endParaRPr/>
          </a:p>
          <a:p>
            <a:pPr marL="0" marR="0" lvl="0" indent="0" algn="l" rtl="0">
              <a:spcBef>
                <a:spcPts val="0"/>
              </a:spcBef>
              <a:spcAft>
                <a:spcPts val="0"/>
              </a:spcAft>
              <a:buNone/>
            </a:pPr>
            <a:endParaRPr sz="2000" b="1">
              <a:solidFill>
                <a:schemeClr val="dk1"/>
              </a:solidFill>
              <a:latin typeface="Cambria"/>
              <a:ea typeface="Cambria"/>
              <a:cs typeface="Cambria"/>
              <a:sym typeface="Cambria"/>
            </a:endParaRPr>
          </a:p>
          <a:p>
            <a:pPr marL="0" marR="0" lvl="0" indent="0" algn="l" rtl="0">
              <a:spcBef>
                <a:spcPts val="0"/>
              </a:spcBef>
              <a:spcAft>
                <a:spcPts val="0"/>
              </a:spcAft>
              <a:buNone/>
            </a:pPr>
            <a:r>
              <a:rPr lang="en-GB" sz="2000" b="1">
                <a:solidFill>
                  <a:schemeClr val="dk1"/>
                </a:solidFill>
                <a:latin typeface="Cambria"/>
                <a:ea typeface="Cambria"/>
                <a:cs typeface="Cambria"/>
                <a:sym typeface="Cambria"/>
              </a:rPr>
              <a:t>Une entité  est en 3FN si elle est en 2 FN et toutes les dépendances entre l’identifiant et les autres propriétés sont directes.</a:t>
            </a:r>
            <a:endParaRPr/>
          </a:p>
        </p:txBody>
      </p:sp>
      <p:pic>
        <p:nvPicPr>
          <p:cNvPr id="1130" name="Google Shape;1130;p83"/>
          <p:cNvPicPr preferRelativeResize="0"/>
          <p:nvPr/>
        </p:nvPicPr>
        <p:blipFill rotWithShape="1">
          <a:blip r:embed="rId3">
            <a:alphaModFix/>
          </a:blip>
          <a:srcRect/>
          <a:stretch/>
        </p:blipFill>
        <p:spPr>
          <a:xfrm>
            <a:off x="251520" y="3014331"/>
            <a:ext cx="8676964" cy="34390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72</a:t>
            </a:fld>
            <a:endParaRPr/>
          </a:p>
        </p:txBody>
      </p:sp>
      <p:grpSp>
        <p:nvGrpSpPr>
          <p:cNvPr id="1138" name="Google Shape;1138;p84"/>
          <p:cNvGrpSpPr/>
          <p:nvPr/>
        </p:nvGrpSpPr>
        <p:grpSpPr>
          <a:xfrm>
            <a:off x="395536" y="1052736"/>
            <a:ext cx="8352928" cy="144016"/>
            <a:chOff x="395536" y="1196752"/>
            <a:chExt cx="8352928" cy="144016"/>
          </a:xfrm>
        </p:grpSpPr>
        <p:cxnSp>
          <p:nvCxnSpPr>
            <p:cNvPr id="1139" name="Google Shape;1139;p8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40" name="Google Shape;1140;p8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41" name="Google Shape;1141;p84"/>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pic>
        <p:nvPicPr>
          <p:cNvPr id="1142" name="Google Shape;1142;p84"/>
          <p:cNvPicPr preferRelativeResize="0"/>
          <p:nvPr/>
        </p:nvPicPr>
        <p:blipFill rotWithShape="1">
          <a:blip r:embed="rId3">
            <a:alphaModFix/>
          </a:blip>
          <a:srcRect/>
          <a:stretch/>
        </p:blipFill>
        <p:spPr>
          <a:xfrm>
            <a:off x="179512" y="1252233"/>
            <a:ext cx="8712968" cy="512909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73</a:t>
            </a:fld>
            <a:endParaRPr/>
          </a:p>
        </p:txBody>
      </p:sp>
      <p:grpSp>
        <p:nvGrpSpPr>
          <p:cNvPr id="1150" name="Google Shape;1150;p85"/>
          <p:cNvGrpSpPr/>
          <p:nvPr/>
        </p:nvGrpSpPr>
        <p:grpSpPr>
          <a:xfrm>
            <a:off x="395536" y="1052736"/>
            <a:ext cx="8352928" cy="144016"/>
            <a:chOff x="395536" y="1196752"/>
            <a:chExt cx="8352928" cy="144016"/>
          </a:xfrm>
        </p:grpSpPr>
        <p:cxnSp>
          <p:nvCxnSpPr>
            <p:cNvPr id="1151" name="Google Shape;1151;p8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52" name="Google Shape;1152;p8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53" name="Google Shape;1153;p85"/>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pic>
        <p:nvPicPr>
          <p:cNvPr id="1154" name="Google Shape;1154;p85"/>
          <p:cNvPicPr preferRelativeResize="0"/>
          <p:nvPr/>
        </p:nvPicPr>
        <p:blipFill rotWithShape="1">
          <a:blip r:embed="rId3">
            <a:alphaModFix/>
          </a:blip>
          <a:srcRect/>
          <a:stretch/>
        </p:blipFill>
        <p:spPr>
          <a:xfrm>
            <a:off x="251520" y="1189463"/>
            <a:ext cx="8640960" cy="511985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74</a:t>
            </a:fld>
            <a:endParaRPr/>
          </a:p>
        </p:txBody>
      </p:sp>
      <p:grpSp>
        <p:nvGrpSpPr>
          <p:cNvPr id="1162" name="Google Shape;1162;p86"/>
          <p:cNvGrpSpPr/>
          <p:nvPr/>
        </p:nvGrpSpPr>
        <p:grpSpPr>
          <a:xfrm>
            <a:off x="395536" y="1052736"/>
            <a:ext cx="8352928" cy="144016"/>
            <a:chOff x="395536" y="1196752"/>
            <a:chExt cx="8352928" cy="144016"/>
          </a:xfrm>
        </p:grpSpPr>
        <p:cxnSp>
          <p:nvCxnSpPr>
            <p:cNvPr id="1163" name="Google Shape;1163;p8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64" name="Google Shape;1164;p8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65" name="Google Shape;1165;p86"/>
          <p:cNvSpPr txBox="1"/>
          <p:nvPr/>
        </p:nvSpPr>
        <p:spPr>
          <a:xfrm>
            <a:off x="683568" y="188640"/>
            <a:ext cx="806489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MPD : </a:t>
            </a:r>
            <a:r>
              <a:rPr lang="en-GB" sz="3200" b="1">
                <a:solidFill>
                  <a:srgbClr val="FF0000"/>
                </a:solidFill>
                <a:latin typeface="Arial"/>
                <a:ea typeface="Arial"/>
                <a:cs typeface="Arial"/>
                <a:sym typeface="Arial"/>
              </a:rPr>
              <a:t>Normalisation</a:t>
            </a:r>
            <a:endParaRPr sz="3200" b="1">
              <a:solidFill>
                <a:srgbClr val="FF0000"/>
              </a:solidFill>
              <a:latin typeface="Arial"/>
              <a:ea typeface="Arial"/>
              <a:cs typeface="Arial"/>
              <a:sym typeface="Arial"/>
            </a:endParaRPr>
          </a:p>
        </p:txBody>
      </p:sp>
      <p:pic>
        <p:nvPicPr>
          <p:cNvPr id="1166" name="Google Shape;1166;p86"/>
          <p:cNvPicPr preferRelativeResize="0"/>
          <p:nvPr/>
        </p:nvPicPr>
        <p:blipFill rotWithShape="1">
          <a:blip r:embed="rId3">
            <a:alphaModFix/>
          </a:blip>
          <a:srcRect/>
          <a:stretch/>
        </p:blipFill>
        <p:spPr>
          <a:xfrm>
            <a:off x="341784" y="1340768"/>
            <a:ext cx="8460432" cy="536902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75</a:t>
            </a:fld>
            <a:endParaRPr/>
          </a:p>
        </p:txBody>
      </p:sp>
      <p:grpSp>
        <p:nvGrpSpPr>
          <p:cNvPr id="1174" name="Google Shape;1174;p87"/>
          <p:cNvGrpSpPr/>
          <p:nvPr/>
        </p:nvGrpSpPr>
        <p:grpSpPr>
          <a:xfrm>
            <a:off x="395536" y="1052736"/>
            <a:ext cx="8352928" cy="144016"/>
            <a:chOff x="395536" y="1196752"/>
            <a:chExt cx="8352928" cy="144016"/>
          </a:xfrm>
        </p:grpSpPr>
        <p:cxnSp>
          <p:nvCxnSpPr>
            <p:cNvPr id="1175" name="Google Shape;1175;p8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76" name="Google Shape;1176;p8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77" name="Google Shape;1177;p87"/>
          <p:cNvSpPr txBox="1"/>
          <p:nvPr/>
        </p:nvSpPr>
        <p:spPr>
          <a:xfrm>
            <a:off x="683568" y="188640"/>
            <a:ext cx="80648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a:solidFill>
                <a:srgbClr val="FF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grpSp>
        <p:nvGrpSpPr>
          <p:cNvPr id="1184" name="Google Shape;1184;p88"/>
          <p:cNvGrpSpPr/>
          <p:nvPr/>
        </p:nvGrpSpPr>
        <p:grpSpPr>
          <a:xfrm>
            <a:off x="395536" y="1124744"/>
            <a:ext cx="8352928" cy="144016"/>
            <a:chOff x="395536" y="1196752"/>
            <a:chExt cx="8352928" cy="144016"/>
          </a:xfrm>
        </p:grpSpPr>
        <p:cxnSp>
          <p:nvCxnSpPr>
            <p:cNvPr id="1185" name="Google Shape;1185;p8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86" name="Google Shape;1186;p8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87" name="Google Shape;1187;p88"/>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Structure Query Language SQL</a:t>
            </a:r>
            <a:endParaRPr sz="4000" b="1">
              <a:solidFill>
                <a:srgbClr val="FF0000"/>
              </a:solidFill>
              <a:latin typeface="Calibri"/>
              <a:ea typeface="Calibri"/>
              <a:cs typeface="Calibri"/>
              <a:sym typeface="Calibri"/>
            </a:endParaRPr>
          </a:p>
        </p:txBody>
      </p:sp>
      <p:sp>
        <p:nvSpPr>
          <p:cNvPr id="1188" name="Google Shape;1188;p88"/>
          <p:cNvSpPr/>
          <p:nvPr/>
        </p:nvSpPr>
        <p:spPr>
          <a:xfrm>
            <a:off x="385308" y="1628800"/>
            <a:ext cx="8363156" cy="466281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SQL</a:t>
            </a:r>
            <a:r>
              <a:rPr lang="en-GB" sz="1800">
                <a:solidFill>
                  <a:schemeClr val="dk1"/>
                </a:solidFill>
                <a:latin typeface="Cambria"/>
                <a:ea typeface="Cambria"/>
                <a:cs typeface="Cambria"/>
                <a:sym typeface="Cambria"/>
              </a:rPr>
              <a:t> (Structured Query Language) est un langage de définition et de manipulation de bases de données relationnelles.</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Noto Sans Symbols"/>
              <a:buChar char="▪"/>
            </a:pPr>
            <a:r>
              <a:rPr lang="en-GB" sz="1800">
                <a:solidFill>
                  <a:schemeClr val="dk1"/>
                </a:solidFill>
                <a:latin typeface="Cambria"/>
                <a:ea typeface="Cambria"/>
                <a:cs typeface="Cambria"/>
                <a:sym typeface="Cambria"/>
              </a:rPr>
              <a:t>Les Trois Niveaux sont : </a:t>
            </a:r>
            <a:endParaRPr/>
          </a:p>
          <a:p>
            <a:pPr marL="742950" marR="0" lvl="1" indent="-285750" algn="l" rtl="0">
              <a:lnSpc>
                <a:spcPct val="150000"/>
              </a:lnSpc>
              <a:spcBef>
                <a:spcPts val="0"/>
              </a:spcBef>
              <a:spcAft>
                <a:spcPts val="0"/>
              </a:spcAft>
              <a:buClr>
                <a:schemeClr val="dk1"/>
              </a:buClr>
              <a:buSzPts val="2000"/>
              <a:buFont typeface="Noto Sans Symbols"/>
              <a:buChar char="▪"/>
            </a:pPr>
            <a:r>
              <a:rPr lang="en-GB" sz="2000" b="1" i="0" u="none" strike="noStrike" cap="none">
                <a:solidFill>
                  <a:schemeClr val="dk1"/>
                </a:solidFill>
                <a:latin typeface="Cambria"/>
                <a:ea typeface="Cambria"/>
                <a:cs typeface="Cambria"/>
                <a:sym typeface="Cambria"/>
              </a:rPr>
              <a:t>DDL (Data Definition Language)</a:t>
            </a:r>
            <a:r>
              <a:rPr lang="en-GB" sz="2000" b="0" i="0" u="none" strike="noStrike" cap="none">
                <a:solidFill>
                  <a:schemeClr val="dk1"/>
                </a:solidFill>
                <a:latin typeface="Cambria"/>
                <a:ea typeface="Cambria"/>
                <a:cs typeface="Cambria"/>
                <a:sym typeface="Cambria"/>
              </a:rPr>
              <a:t> </a:t>
            </a:r>
            <a:r>
              <a:rPr lang="en-GB" sz="1800" b="0" i="0" u="none" strike="noStrike" cap="none">
                <a:solidFill>
                  <a:schemeClr val="dk1"/>
                </a:solidFill>
                <a:latin typeface="Cambria"/>
                <a:ea typeface="Cambria"/>
                <a:cs typeface="Cambria"/>
                <a:sym typeface="Cambria"/>
              </a:rPr>
              <a:t>: permet de créer, modifier, supprimer les tables.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1" i="0" u="none" strike="noStrike" cap="none">
                <a:solidFill>
                  <a:schemeClr val="dk1"/>
                </a:solidFill>
                <a:latin typeface="Cambria"/>
                <a:ea typeface="Cambria"/>
                <a:cs typeface="Cambria"/>
                <a:sym typeface="Cambria"/>
              </a:rPr>
              <a:t>DML (Data Manipulation Language) </a:t>
            </a:r>
            <a:r>
              <a:rPr lang="en-GB" sz="1800" b="0" i="0" u="none" strike="noStrike" cap="none">
                <a:solidFill>
                  <a:schemeClr val="dk1"/>
                </a:solidFill>
                <a:latin typeface="Cambria"/>
                <a:ea typeface="Cambria"/>
                <a:cs typeface="Cambria"/>
                <a:sym typeface="Cambria"/>
              </a:rPr>
              <a:t>permet de manipuler les données contenus dans les tables (sélection, ajout, modification, suppression).</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1" i="0" u="none" strike="noStrike" cap="none">
                <a:solidFill>
                  <a:schemeClr val="dk1"/>
                </a:solidFill>
                <a:latin typeface="Cambria"/>
                <a:ea typeface="Cambria"/>
                <a:cs typeface="Cambria"/>
                <a:sym typeface="Cambria"/>
              </a:rPr>
              <a:t>DCL (Data Control Language) </a:t>
            </a:r>
            <a:r>
              <a:rPr lang="en-GB" sz="1800" b="0" i="0" u="none" strike="noStrike" cap="none">
                <a:solidFill>
                  <a:schemeClr val="dk1"/>
                </a:solidFill>
                <a:latin typeface="Cambria"/>
                <a:ea typeface="Cambria"/>
                <a:cs typeface="Cambria"/>
                <a:sym typeface="Cambria"/>
              </a:rPr>
              <a:t>: permet de gérer les accès des utilisateurs aux tables.</a:t>
            </a:r>
            <a:endParaRPr/>
          </a:p>
          <a:p>
            <a:pPr marL="285750" marR="0" lvl="0" indent="-171450" algn="l" rtl="0">
              <a:lnSpc>
                <a:spcPct val="150000"/>
              </a:lnSpc>
              <a:spcBef>
                <a:spcPts val="0"/>
              </a:spcBef>
              <a:spcAft>
                <a:spcPts val="0"/>
              </a:spcAft>
              <a:buClr>
                <a:schemeClr val="dk1"/>
              </a:buClr>
              <a:buSzPts val="1800"/>
              <a:buFont typeface="Noto Sans Symbols"/>
              <a:buNone/>
            </a:pPr>
            <a:endParaRPr sz="1800">
              <a:solidFill>
                <a:schemeClr val="dk1"/>
              </a:solidFill>
              <a:latin typeface="Cambria"/>
              <a:ea typeface="Cambria"/>
              <a:cs typeface="Cambria"/>
              <a:sym typeface="Cambri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grpSp>
        <p:nvGrpSpPr>
          <p:cNvPr id="1195" name="Google Shape;1195;p89"/>
          <p:cNvGrpSpPr/>
          <p:nvPr/>
        </p:nvGrpSpPr>
        <p:grpSpPr>
          <a:xfrm>
            <a:off x="395536" y="1124744"/>
            <a:ext cx="8352928" cy="144016"/>
            <a:chOff x="395536" y="1196752"/>
            <a:chExt cx="8352928" cy="144016"/>
          </a:xfrm>
        </p:grpSpPr>
        <p:cxnSp>
          <p:nvCxnSpPr>
            <p:cNvPr id="1196" name="Google Shape;1196;p8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197" name="Google Shape;1197;p8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198" name="Google Shape;1198;p89"/>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Structure Query Language SQL</a:t>
            </a:r>
            <a:endParaRPr sz="4000" b="1">
              <a:solidFill>
                <a:srgbClr val="FF0000"/>
              </a:solidFill>
              <a:latin typeface="Calibri"/>
              <a:ea typeface="Calibri"/>
              <a:cs typeface="Calibri"/>
              <a:sym typeface="Calibri"/>
            </a:endParaRPr>
          </a:p>
        </p:txBody>
      </p:sp>
      <p:sp>
        <p:nvSpPr>
          <p:cNvPr id="1199" name="Google Shape;1199;p89"/>
          <p:cNvSpPr/>
          <p:nvPr/>
        </p:nvSpPr>
        <p:spPr>
          <a:xfrm>
            <a:off x="385308" y="1628800"/>
            <a:ext cx="8363156" cy="13388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Les principaux ordres SQL</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pic>
        <p:nvPicPr>
          <p:cNvPr id="1200" name="Google Shape;1200;p89"/>
          <p:cNvPicPr preferRelativeResize="0"/>
          <p:nvPr/>
        </p:nvPicPr>
        <p:blipFill rotWithShape="1">
          <a:blip r:embed="rId3">
            <a:alphaModFix/>
          </a:blip>
          <a:srcRect/>
          <a:stretch/>
        </p:blipFill>
        <p:spPr>
          <a:xfrm>
            <a:off x="251520" y="2492896"/>
            <a:ext cx="8245475" cy="3632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7" name="Google Shape;1207;p90"/>
          <p:cNvGrpSpPr/>
          <p:nvPr/>
        </p:nvGrpSpPr>
        <p:grpSpPr>
          <a:xfrm>
            <a:off x="395536" y="1124744"/>
            <a:ext cx="8352928" cy="144016"/>
            <a:chOff x="395536" y="1196752"/>
            <a:chExt cx="8352928" cy="144016"/>
          </a:xfrm>
        </p:grpSpPr>
        <p:cxnSp>
          <p:nvCxnSpPr>
            <p:cNvPr id="1208" name="Google Shape;1208;p9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09" name="Google Shape;1209;p9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10" name="Google Shape;1210;p90"/>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Opérations de base</a:t>
            </a:r>
            <a:endParaRPr sz="4000" b="1">
              <a:solidFill>
                <a:srgbClr val="FF0000"/>
              </a:solidFill>
              <a:latin typeface="Calibri"/>
              <a:ea typeface="Calibri"/>
              <a:cs typeface="Calibri"/>
              <a:sym typeface="Calibri"/>
            </a:endParaRPr>
          </a:p>
        </p:txBody>
      </p:sp>
      <p:sp>
        <p:nvSpPr>
          <p:cNvPr id="1211" name="Google Shape;1211;p90"/>
          <p:cNvSpPr/>
          <p:nvPr/>
        </p:nvSpPr>
        <p:spPr>
          <a:xfrm>
            <a:off x="385308" y="1628800"/>
            <a:ext cx="8363156" cy="25853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PROJECTION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PROJECTION ( R1, liste des attributs) . Cet opérateur ne porte que que sur 1 table. Il permet de ne retenir que certains attributs spéciafiés d’une table. On obtient toutes les lignes dans la table à l’exception des doublons,</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pic>
        <p:nvPicPr>
          <p:cNvPr id="1212" name="Google Shape;1212;p90"/>
          <p:cNvPicPr preferRelativeResize="0"/>
          <p:nvPr/>
        </p:nvPicPr>
        <p:blipFill rotWithShape="1">
          <a:blip r:embed="rId3">
            <a:alphaModFix/>
          </a:blip>
          <a:srcRect/>
          <a:stretch/>
        </p:blipFill>
        <p:spPr>
          <a:xfrm>
            <a:off x="534616" y="3429000"/>
            <a:ext cx="7637784" cy="266429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grpSp>
        <p:nvGrpSpPr>
          <p:cNvPr id="1219" name="Google Shape;1219;p91"/>
          <p:cNvGrpSpPr/>
          <p:nvPr/>
        </p:nvGrpSpPr>
        <p:grpSpPr>
          <a:xfrm>
            <a:off x="395536" y="1124744"/>
            <a:ext cx="8352928" cy="144016"/>
            <a:chOff x="395536" y="1196752"/>
            <a:chExt cx="8352928" cy="144016"/>
          </a:xfrm>
        </p:grpSpPr>
        <p:cxnSp>
          <p:nvCxnSpPr>
            <p:cNvPr id="1220" name="Google Shape;1220;p9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21" name="Google Shape;1221;p9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22" name="Google Shape;1222;p91"/>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23" name="Google Shape;1223;p91"/>
          <p:cNvSpPr/>
          <p:nvPr/>
        </p:nvSpPr>
        <p:spPr>
          <a:xfrm>
            <a:off x="385308" y="1628800"/>
            <a:ext cx="8363156" cy="13388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Instruction : SELECT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Permet de récupérer les informations dans la BDD</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sp>
        <p:nvSpPr>
          <p:cNvPr id="1224" name="Google Shape;1224;p91"/>
          <p:cNvSpPr txBox="1"/>
          <p:nvPr/>
        </p:nvSpPr>
        <p:spPr>
          <a:xfrm>
            <a:off x="1475656" y="2684066"/>
            <a:ext cx="5117504" cy="1393006"/>
          </a:xfrm>
          <a:prstGeom prst="rect">
            <a:avLst/>
          </a:prstGeom>
          <a:noFill/>
          <a:ln>
            <a:noFill/>
          </a:ln>
        </p:spPr>
        <p:txBody>
          <a:bodyPr spcFirstLastPara="1" wrap="square" lIns="90000" tIns="46800" rIns="90000" bIns="46800" anchor="t" anchorCtr="0">
            <a:noAutofit/>
          </a:bodyPr>
          <a:lstStyle/>
          <a:p>
            <a:pPr marL="0" marR="0" lvl="0" indent="0" algn="l" rtl="0">
              <a:lnSpc>
                <a:spcPct val="93000"/>
              </a:lnSpc>
              <a:spcBef>
                <a:spcPts val="0"/>
              </a:spcBef>
              <a:spcAft>
                <a:spcPts val="0"/>
              </a:spcAft>
              <a:buNone/>
            </a:pPr>
            <a:r>
              <a:rPr lang="en-GB" sz="1800" b="1" i="1">
                <a:solidFill>
                  <a:srgbClr val="000000"/>
                </a:solidFill>
                <a:latin typeface="Cambria"/>
                <a:ea typeface="Cambria"/>
                <a:cs typeface="Cambria"/>
                <a:sym typeface="Cambria"/>
              </a:rPr>
              <a:t>SELECT</a:t>
            </a:r>
            <a:r>
              <a:rPr lang="en-GB" sz="1800" i="1">
                <a:solidFill>
                  <a:srgbClr val="000000"/>
                </a:solidFill>
                <a:latin typeface="Cambria"/>
                <a:ea typeface="Cambria"/>
                <a:cs typeface="Cambria"/>
                <a:sym typeface="Cambria"/>
              </a:rPr>
              <a:t> </a:t>
            </a:r>
            <a:r>
              <a:rPr lang="en-GB" sz="1600" i="1">
                <a:solidFill>
                  <a:srgbClr val="000000"/>
                </a:solidFill>
                <a:latin typeface="Cambria"/>
                <a:ea typeface="Cambria"/>
                <a:cs typeface="Cambria"/>
                <a:sym typeface="Cambria"/>
              </a:rPr>
              <a:t>[DISTINCT, …] liste_sélection </a:t>
            </a:r>
            <a:endParaRPr/>
          </a:p>
          <a:p>
            <a:pPr marL="0" marR="0" lvl="0" indent="0" algn="l" rtl="0">
              <a:lnSpc>
                <a:spcPct val="93000"/>
              </a:lnSpc>
              <a:spcBef>
                <a:spcPts val="0"/>
              </a:spcBef>
              <a:spcAft>
                <a:spcPts val="0"/>
              </a:spcAft>
              <a:buNone/>
            </a:pPr>
            <a:r>
              <a:rPr lang="en-GB" sz="1600" i="1">
                <a:solidFill>
                  <a:srgbClr val="000000"/>
                </a:solidFill>
                <a:latin typeface="Cambria"/>
                <a:ea typeface="Cambria"/>
                <a:cs typeface="Cambria"/>
                <a:sym typeface="Cambria"/>
              </a:rPr>
              <a:t>[FROM] [WHERE condition_recherche]</a:t>
            </a:r>
            <a:endParaRPr/>
          </a:p>
          <a:p>
            <a:pPr marL="0" marR="0" lvl="0" indent="0" algn="l" rtl="0">
              <a:lnSpc>
                <a:spcPct val="93000"/>
              </a:lnSpc>
              <a:spcBef>
                <a:spcPts val="0"/>
              </a:spcBef>
              <a:spcAft>
                <a:spcPts val="0"/>
              </a:spcAft>
              <a:buNone/>
            </a:pPr>
            <a:r>
              <a:rPr lang="en-GB" sz="1600" i="1">
                <a:solidFill>
                  <a:srgbClr val="000000"/>
                </a:solidFill>
                <a:latin typeface="Cambria"/>
                <a:ea typeface="Cambria"/>
                <a:cs typeface="Cambria"/>
                <a:sym typeface="Cambria"/>
              </a:rPr>
              <a:t>[GROUP BY expression]</a:t>
            </a:r>
            <a:endParaRPr/>
          </a:p>
          <a:p>
            <a:pPr marL="0" marR="0" lvl="0" indent="0" algn="l" rtl="0">
              <a:lnSpc>
                <a:spcPct val="93000"/>
              </a:lnSpc>
              <a:spcBef>
                <a:spcPts val="0"/>
              </a:spcBef>
              <a:spcAft>
                <a:spcPts val="0"/>
              </a:spcAft>
              <a:buNone/>
            </a:pPr>
            <a:r>
              <a:rPr lang="en-GB" sz="1600" i="1">
                <a:solidFill>
                  <a:srgbClr val="000000"/>
                </a:solidFill>
                <a:latin typeface="Cambria"/>
                <a:ea typeface="Cambria"/>
                <a:cs typeface="Cambria"/>
                <a:sym typeface="Cambria"/>
              </a:rPr>
              <a:t>[ORDER BY expression]</a:t>
            </a:r>
            <a:endParaRPr/>
          </a:p>
          <a:p>
            <a:pPr marL="0" marR="0" lvl="0" indent="0" algn="l" rtl="0">
              <a:lnSpc>
                <a:spcPct val="93000"/>
              </a:lnSpc>
              <a:spcBef>
                <a:spcPts val="0"/>
              </a:spcBef>
              <a:spcAft>
                <a:spcPts val="0"/>
              </a:spcAft>
              <a:buNone/>
            </a:pPr>
            <a:r>
              <a:rPr lang="en-GB" sz="1600" i="1">
                <a:solidFill>
                  <a:srgbClr val="000000"/>
                </a:solidFill>
                <a:latin typeface="Cambria"/>
                <a:ea typeface="Cambria"/>
                <a:cs typeface="Cambria"/>
                <a:sym typeface="Cambria"/>
              </a:rPr>
              <a:t>[LIMIT…..];</a:t>
            </a:r>
            <a:endParaRPr sz="1600" i="1">
              <a:solidFill>
                <a:srgbClr val="000000"/>
              </a:solidFill>
              <a:latin typeface="Cambria"/>
              <a:ea typeface="Cambria"/>
              <a:cs typeface="Cambria"/>
              <a:sym typeface="Cambria"/>
            </a:endParaRPr>
          </a:p>
        </p:txBody>
      </p:sp>
      <p:pic>
        <p:nvPicPr>
          <p:cNvPr id="1225" name="Google Shape;1225;p91"/>
          <p:cNvPicPr preferRelativeResize="0"/>
          <p:nvPr/>
        </p:nvPicPr>
        <p:blipFill rotWithShape="1">
          <a:blip r:embed="rId3">
            <a:alphaModFix/>
          </a:blip>
          <a:srcRect/>
          <a:stretch/>
        </p:blipFill>
        <p:spPr>
          <a:xfrm>
            <a:off x="683568" y="4293096"/>
            <a:ext cx="7416824" cy="2376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grpSp>
        <p:nvGrpSpPr>
          <p:cNvPr id="175" name="Google Shape;175;p20"/>
          <p:cNvGrpSpPr/>
          <p:nvPr/>
        </p:nvGrpSpPr>
        <p:grpSpPr>
          <a:xfrm>
            <a:off x="395536" y="1304465"/>
            <a:ext cx="8352928" cy="144016"/>
            <a:chOff x="395536" y="1196752"/>
            <a:chExt cx="8352928" cy="144016"/>
          </a:xfrm>
        </p:grpSpPr>
        <p:cxnSp>
          <p:nvCxnSpPr>
            <p:cNvPr id="176" name="Google Shape;176;p2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77" name="Google Shape;177;p2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78" name="Google Shape;178;p20"/>
          <p:cNvSpPr txBox="1"/>
          <p:nvPr/>
        </p:nvSpPr>
        <p:spPr>
          <a:xfrm>
            <a:off x="683568" y="404664"/>
            <a:ext cx="70567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b="1">
                <a:solidFill>
                  <a:srgbClr val="FF0000"/>
                </a:solidFill>
                <a:latin typeface="Arial"/>
                <a:ea typeface="Arial"/>
                <a:cs typeface="Arial"/>
                <a:sym typeface="Arial"/>
              </a:rPr>
              <a:t>Propriétés des SGBD</a:t>
            </a:r>
            <a:endParaRPr sz="4400" b="1">
              <a:solidFill>
                <a:srgbClr val="FF0000"/>
              </a:solidFill>
              <a:latin typeface="Arial"/>
              <a:ea typeface="Arial"/>
              <a:cs typeface="Arial"/>
              <a:sym typeface="Arial"/>
            </a:endParaRPr>
          </a:p>
        </p:txBody>
      </p:sp>
      <p:sp>
        <p:nvSpPr>
          <p:cNvPr id="179" name="Google Shape;179;p20"/>
          <p:cNvSpPr txBox="1"/>
          <p:nvPr/>
        </p:nvSpPr>
        <p:spPr>
          <a:xfrm>
            <a:off x="539552" y="1645595"/>
            <a:ext cx="7488832" cy="3237086"/>
          </a:xfrm>
          <a:prstGeom prst="rect">
            <a:avLst/>
          </a:prstGeom>
          <a:noFill/>
          <a:ln>
            <a:noFill/>
          </a:ln>
        </p:spPr>
        <p:txBody>
          <a:bodyPr spcFirstLastPara="1" wrap="square" lIns="92150" tIns="46075" rIns="92150" bIns="46075" anchor="t" anchorCtr="0">
            <a:noAutofit/>
          </a:bodyPr>
          <a:lstStyle/>
          <a:p>
            <a:pPr marL="342900" marR="0" lvl="0" indent="-3429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80" name="Google Shape;180;p20"/>
          <p:cNvSpPr txBox="1"/>
          <p:nvPr/>
        </p:nvSpPr>
        <p:spPr>
          <a:xfrm>
            <a:off x="539552" y="1707773"/>
            <a:ext cx="7848872" cy="25853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Partage des données: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Plusieurs personnes peuvent accéder aux données simultanément tout en conservant  l’intégrité de la base.</a:t>
            </a:r>
            <a:endParaRPr sz="1800" b="1" i="0" u="none" strike="noStrike" cap="none">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b="1">
                <a:solidFill>
                  <a:schemeClr val="dk1"/>
                </a:solidFill>
                <a:latin typeface="Cambria"/>
                <a:ea typeface="Cambria"/>
                <a:cs typeface="Cambria"/>
                <a:sym typeface="Cambria"/>
              </a:rPr>
              <a:t>Sécurité des données</a:t>
            </a:r>
            <a:r>
              <a:rPr lang="en-GB" sz="1800">
                <a:solidFill>
                  <a:schemeClr val="dk1"/>
                </a:solidFill>
                <a:latin typeface="Cambria"/>
                <a:ea typeface="Cambria"/>
                <a:cs typeface="Cambria"/>
                <a:sym typeface="Cambria"/>
              </a:rPr>
              <a:t>:</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Protection contre les accès non autorisés</a:t>
            </a:r>
            <a:endParaRPr/>
          </a:p>
          <a:p>
            <a:pPr marL="742950" marR="0" lvl="1" indent="-285750" algn="l" rtl="0">
              <a:lnSpc>
                <a:spcPct val="150000"/>
              </a:lnSpc>
              <a:spcBef>
                <a:spcPts val="0"/>
              </a:spcBef>
              <a:spcAft>
                <a:spcPts val="0"/>
              </a:spcAft>
              <a:buClr>
                <a:schemeClr val="dk1"/>
              </a:buClr>
              <a:buSzPts val="1800"/>
              <a:buFont typeface="Noto Sans Symbols"/>
              <a:buChar char="▪"/>
            </a:pPr>
            <a:r>
              <a:rPr lang="en-GB" sz="1800" b="0" i="0" u="none" strike="noStrike" cap="none">
                <a:solidFill>
                  <a:schemeClr val="dk1"/>
                </a:solidFill>
                <a:latin typeface="Cambria"/>
                <a:ea typeface="Cambria"/>
                <a:cs typeface="Cambria"/>
                <a:sym typeface="Cambria"/>
              </a:rPr>
              <a:t>Tolérance aux pannes.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grpSp>
        <p:nvGrpSpPr>
          <p:cNvPr id="1232" name="Google Shape;1232;p92"/>
          <p:cNvGrpSpPr/>
          <p:nvPr/>
        </p:nvGrpSpPr>
        <p:grpSpPr>
          <a:xfrm>
            <a:off x="395536" y="1124744"/>
            <a:ext cx="8352928" cy="144016"/>
            <a:chOff x="395536" y="1196752"/>
            <a:chExt cx="8352928" cy="144016"/>
          </a:xfrm>
        </p:grpSpPr>
        <p:cxnSp>
          <p:nvCxnSpPr>
            <p:cNvPr id="1233" name="Google Shape;1233;p9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34" name="Google Shape;1234;p9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35" name="Google Shape;1235;p92"/>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36" name="Google Shape;1236;p92"/>
          <p:cNvSpPr/>
          <p:nvPr/>
        </p:nvSpPr>
        <p:spPr>
          <a:xfrm>
            <a:off x="459962" y="1628800"/>
            <a:ext cx="8363156" cy="341632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Séléction</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SELECTION (R1, condition)</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opérateur porte sur 1 table</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Il permet de ne retenir que les signes répondant à une condition exprimée à l’aide des opérateurs arithmétiques (=, &gt;, &lt;, &gt;=, &lt;=, &lt;&gt;) ou logique de base ET OU, NON.</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Tous les attributs de la table R1 sont conservés dans R.</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pSp>
        <p:nvGrpSpPr>
          <p:cNvPr id="1243" name="Google Shape;1243;p93"/>
          <p:cNvGrpSpPr/>
          <p:nvPr/>
        </p:nvGrpSpPr>
        <p:grpSpPr>
          <a:xfrm>
            <a:off x="395536" y="1124744"/>
            <a:ext cx="8352928" cy="144016"/>
            <a:chOff x="395536" y="1196752"/>
            <a:chExt cx="8352928" cy="144016"/>
          </a:xfrm>
        </p:grpSpPr>
        <p:cxnSp>
          <p:nvCxnSpPr>
            <p:cNvPr id="1244" name="Google Shape;1244;p9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45" name="Google Shape;1245;p9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46" name="Google Shape;1246;p93"/>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47" name="Google Shape;1247;p93"/>
          <p:cNvSpPr/>
          <p:nvPr/>
        </p:nvSpPr>
        <p:spPr>
          <a:xfrm>
            <a:off x="459962" y="1628800"/>
            <a:ext cx="8363156"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Exemple</a:t>
            </a: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pic>
        <p:nvPicPr>
          <p:cNvPr id="1248" name="Google Shape;1248;p93"/>
          <p:cNvPicPr preferRelativeResize="0"/>
          <p:nvPr/>
        </p:nvPicPr>
        <p:blipFill rotWithShape="1">
          <a:blip r:embed="rId3">
            <a:alphaModFix/>
          </a:blip>
          <a:srcRect/>
          <a:stretch/>
        </p:blipFill>
        <p:spPr>
          <a:xfrm>
            <a:off x="395536" y="1987085"/>
            <a:ext cx="7992888" cy="389018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grpSp>
        <p:nvGrpSpPr>
          <p:cNvPr id="1255" name="Google Shape;1255;p94"/>
          <p:cNvGrpSpPr/>
          <p:nvPr/>
        </p:nvGrpSpPr>
        <p:grpSpPr>
          <a:xfrm>
            <a:off x="395536" y="1124744"/>
            <a:ext cx="8352928" cy="144016"/>
            <a:chOff x="395536" y="1196752"/>
            <a:chExt cx="8352928" cy="144016"/>
          </a:xfrm>
        </p:grpSpPr>
        <p:cxnSp>
          <p:nvCxnSpPr>
            <p:cNvPr id="1256" name="Google Shape;1256;p9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57" name="Google Shape;1257;p9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58" name="Google Shape;1258;p94"/>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59" name="Google Shape;1259;p94"/>
          <p:cNvSpPr/>
          <p:nvPr/>
        </p:nvSpPr>
        <p:spPr>
          <a:xfrm>
            <a:off x="459962" y="1628800"/>
            <a:ext cx="8363156" cy="3416320"/>
          </a:xfrm>
          <a:prstGeom prst="rect">
            <a:avLst/>
          </a:prstGeom>
          <a:noFill/>
          <a:ln>
            <a:noFill/>
          </a:ln>
        </p:spPr>
        <p:txBody>
          <a:bodyPr spcFirstLastPara="1" wrap="square" lIns="91425" tIns="45700" rIns="91425" bIns="45700" anchor="t" anchorCtr="0">
            <a:noAutofit/>
          </a:bodyPr>
          <a:lstStyle/>
          <a:p>
            <a:pPr marL="285750" marR="0" lvl="0" indent="-285750" algn="l" rtl="0">
              <a:lnSpc>
                <a:spcPct val="20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Exemple</a:t>
            </a:r>
            <a:endParaRPr sz="1800">
              <a:solidFill>
                <a:schemeClr val="dk1"/>
              </a:solidFill>
              <a:latin typeface="Cambria"/>
              <a:ea typeface="Cambria"/>
              <a:cs typeface="Cambria"/>
              <a:sym typeface="Cambria"/>
            </a:endParaRPr>
          </a:p>
          <a:p>
            <a:pPr marL="0" marR="0" lvl="0" indent="0" algn="l" rtl="0">
              <a:lnSpc>
                <a:spcPct val="200000"/>
              </a:lnSpc>
              <a:spcBef>
                <a:spcPts val="0"/>
              </a:spcBef>
              <a:spcAft>
                <a:spcPts val="0"/>
              </a:spcAft>
              <a:buNone/>
            </a:pPr>
            <a:r>
              <a:rPr lang="en-GB" sz="1800">
                <a:solidFill>
                  <a:schemeClr val="dk1"/>
                </a:solidFill>
                <a:latin typeface="Cambria"/>
                <a:ea typeface="Cambria"/>
                <a:cs typeface="Cambria"/>
                <a:sym typeface="Cambria"/>
              </a:rPr>
              <a:t>SELECT * FROM Iles WHERE MerOcean = “Atlantique”;</a:t>
            </a:r>
            <a:endParaRPr/>
          </a:p>
          <a:p>
            <a:pPr marL="0" marR="0" lvl="0" indent="0" algn="l" rtl="0">
              <a:lnSpc>
                <a:spcPct val="200000"/>
              </a:lnSpc>
              <a:spcBef>
                <a:spcPts val="0"/>
              </a:spcBef>
              <a:spcAft>
                <a:spcPts val="0"/>
              </a:spcAft>
              <a:buNone/>
            </a:pPr>
            <a:r>
              <a:rPr lang="en-GB" sz="1800">
                <a:solidFill>
                  <a:schemeClr val="dk1"/>
                </a:solidFill>
                <a:latin typeface="Cambria"/>
                <a:ea typeface="Cambria"/>
                <a:cs typeface="Cambria"/>
                <a:sym typeface="Cambria"/>
              </a:rPr>
              <a:t>SELECT * FROM Iles WHERE Population &gt; 15000</a:t>
            </a:r>
            <a:endParaRPr/>
          </a:p>
          <a:p>
            <a:pPr marL="0" marR="0" lvl="0" indent="0" algn="l" rtl="0">
              <a:lnSpc>
                <a:spcPct val="200000"/>
              </a:lnSpc>
              <a:spcBef>
                <a:spcPts val="0"/>
              </a:spcBef>
              <a:spcAft>
                <a:spcPts val="0"/>
              </a:spcAft>
              <a:buNone/>
            </a:pPr>
            <a:r>
              <a:rPr lang="en-GB" sz="1800">
                <a:solidFill>
                  <a:schemeClr val="dk1"/>
                </a:solidFill>
                <a:latin typeface="Cambria"/>
                <a:ea typeface="Cambria"/>
                <a:cs typeface="Cambria"/>
                <a:sym typeface="Cambria"/>
              </a:rPr>
              <a:t>SELECT * FROM Iles WHERE  Population BETWEEN 10000 AND 20000</a:t>
            </a:r>
            <a:endParaRPr/>
          </a:p>
          <a:p>
            <a:pPr marL="0" marR="0" lvl="0" indent="0" algn="l" rtl="0">
              <a:lnSpc>
                <a:spcPct val="200000"/>
              </a:lnSpc>
              <a:spcBef>
                <a:spcPts val="0"/>
              </a:spcBef>
              <a:spcAft>
                <a:spcPts val="0"/>
              </a:spcAft>
              <a:buNone/>
            </a:pPr>
            <a:r>
              <a:rPr lang="en-GB" sz="1800">
                <a:solidFill>
                  <a:schemeClr val="dk1"/>
                </a:solidFill>
                <a:latin typeface="Cambria"/>
                <a:ea typeface="Cambria"/>
                <a:cs typeface="Cambria"/>
                <a:sym typeface="Cambria"/>
              </a:rPr>
              <a:t>SELECT * FROM Iles WHERE MerOcean IN (“Pacifique”, “Indien”, “Antarctique”)</a:t>
            </a:r>
            <a:endParaRPr/>
          </a:p>
          <a:p>
            <a:pPr marL="0" marR="0" lvl="0" indent="0" algn="l" rtl="0">
              <a:lnSpc>
                <a:spcPct val="200000"/>
              </a:lnSpc>
              <a:spcBef>
                <a:spcPts val="0"/>
              </a:spcBef>
              <a:spcAft>
                <a:spcPts val="0"/>
              </a:spcAft>
              <a:buNone/>
            </a:pPr>
            <a:r>
              <a:rPr lang="en-GB" sz="1800">
                <a:solidFill>
                  <a:schemeClr val="dk1"/>
                </a:solidFill>
                <a:latin typeface="Cambria"/>
                <a:ea typeface="Cambria"/>
                <a:cs typeface="Cambria"/>
                <a:sym typeface="Cambria"/>
              </a:rPr>
              <a:t>SELECT * FROM Codes WHERE CodePostal LIKE ’56%’   </a:t>
            </a:r>
            <a:r>
              <a:rPr lang="en-GB" sz="1800" i="1">
                <a:solidFill>
                  <a:srgbClr val="E36C09"/>
                </a:solidFill>
                <a:latin typeface="Cambria"/>
                <a:ea typeface="Cambria"/>
                <a:cs typeface="Cambria"/>
                <a:sym typeface="Cambria"/>
              </a:rPr>
              <a:t>“comme par 56”</a:t>
            </a:r>
            <a:endParaRPr sz="1800" i="1">
              <a:solidFill>
                <a:srgbClr val="E36C09"/>
              </a:solidFill>
              <a:latin typeface="Cambria"/>
              <a:ea typeface="Cambria"/>
              <a:cs typeface="Cambria"/>
              <a:sym typeface="Cambr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grpSp>
        <p:nvGrpSpPr>
          <p:cNvPr id="1266" name="Google Shape;1266;p95"/>
          <p:cNvGrpSpPr/>
          <p:nvPr/>
        </p:nvGrpSpPr>
        <p:grpSpPr>
          <a:xfrm>
            <a:off x="395536" y="1124744"/>
            <a:ext cx="8352928" cy="144016"/>
            <a:chOff x="395536" y="1196752"/>
            <a:chExt cx="8352928" cy="144016"/>
          </a:xfrm>
        </p:grpSpPr>
        <p:cxnSp>
          <p:nvCxnSpPr>
            <p:cNvPr id="1267" name="Google Shape;1267;p9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68" name="Google Shape;1268;p9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69" name="Google Shape;1269;p95"/>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70" name="Google Shape;1270;p95"/>
          <p:cNvSpPr/>
          <p:nvPr/>
        </p:nvSpPr>
        <p:spPr>
          <a:xfrm>
            <a:off x="459962" y="1628800"/>
            <a:ext cx="8363156" cy="300082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Jointure</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opérateur porte sur 2 tables qui doivent avoir au moins un attribut défini dans le même domaine (ensemble des valeurs permises pour un attribut).</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condition de jointure peut porter sur l’égalité d’un ou plusieurs attributs définis dans le même domaine.</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Les n-uplets de la relation résultat sont formés par la concaténation des n-uplets des relations d’origine qui vérifient la condition de jointure.</a:t>
            </a:r>
            <a:endParaRPr sz="1800">
              <a:solidFill>
                <a:schemeClr val="dk1"/>
              </a:solidFill>
              <a:latin typeface="Cambria"/>
              <a:ea typeface="Cambria"/>
              <a:cs typeface="Cambria"/>
              <a:sym typeface="Cambr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grpSp>
        <p:nvGrpSpPr>
          <p:cNvPr id="1277" name="Google Shape;1277;p96"/>
          <p:cNvGrpSpPr/>
          <p:nvPr/>
        </p:nvGrpSpPr>
        <p:grpSpPr>
          <a:xfrm>
            <a:off x="395536" y="1124744"/>
            <a:ext cx="8352928" cy="144016"/>
            <a:chOff x="395536" y="1196752"/>
            <a:chExt cx="8352928" cy="144016"/>
          </a:xfrm>
        </p:grpSpPr>
        <p:cxnSp>
          <p:nvCxnSpPr>
            <p:cNvPr id="1278" name="Google Shape;1278;p9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79" name="Google Shape;1279;p9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80" name="Google Shape;1280;p96"/>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81" name="Google Shape;1281;p96"/>
          <p:cNvSpPr/>
          <p:nvPr/>
        </p:nvSpPr>
        <p:spPr>
          <a:xfrm>
            <a:off x="459962" y="1442100"/>
            <a:ext cx="8363156" cy="13388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Jointure</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JOINTURE (R1,  R2, condition d’égalité entre attributs)</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pic>
        <p:nvPicPr>
          <p:cNvPr id="1282" name="Google Shape;1282;p96"/>
          <p:cNvPicPr preferRelativeResize="0"/>
          <p:nvPr/>
        </p:nvPicPr>
        <p:blipFill rotWithShape="1">
          <a:blip r:embed="rId3">
            <a:alphaModFix/>
          </a:blip>
          <a:srcRect/>
          <a:stretch/>
        </p:blipFill>
        <p:spPr>
          <a:xfrm>
            <a:off x="459962" y="2636912"/>
            <a:ext cx="7928462" cy="352839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grpSp>
        <p:nvGrpSpPr>
          <p:cNvPr id="1289" name="Google Shape;1289;p97"/>
          <p:cNvGrpSpPr/>
          <p:nvPr/>
        </p:nvGrpSpPr>
        <p:grpSpPr>
          <a:xfrm>
            <a:off x="395536" y="1124744"/>
            <a:ext cx="8352928" cy="144016"/>
            <a:chOff x="395536" y="1196752"/>
            <a:chExt cx="8352928" cy="144016"/>
          </a:xfrm>
        </p:grpSpPr>
        <p:cxnSp>
          <p:nvCxnSpPr>
            <p:cNvPr id="1290" name="Google Shape;1290;p9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291" name="Google Shape;1291;p9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292" name="Google Shape;1292;p97"/>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293" name="Google Shape;1293;p97"/>
          <p:cNvSpPr/>
          <p:nvPr/>
        </p:nvSpPr>
        <p:spPr>
          <a:xfrm>
            <a:off x="459962" y="1442100"/>
            <a:ext cx="8363156" cy="133882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Jointure</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SELECT […] FROM  T1, T2, T3     WHERE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Exemple : SELECT * FROM Iles, Codes WHERE Iles.Nom = Codes.Ile;</a:t>
            </a:r>
            <a:endParaRPr sz="1800">
              <a:solidFill>
                <a:schemeClr val="dk1"/>
              </a:solidFill>
              <a:latin typeface="Cambria"/>
              <a:ea typeface="Cambria"/>
              <a:cs typeface="Cambria"/>
              <a:sym typeface="Cambria"/>
            </a:endParaRPr>
          </a:p>
        </p:txBody>
      </p:sp>
      <p:pic>
        <p:nvPicPr>
          <p:cNvPr id="1294" name="Google Shape;1294;p97"/>
          <p:cNvPicPr preferRelativeResize="0"/>
          <p:nvPr/>
        </p:nvPicPr>
        <p:blipFill rotWithShape="1">
          <a:blip r:embed="rId3">
            <a:alphaModFix/>
          </a:blip>
          <a:srcRect/>
          <a:stretch/>
        </p:blipFill>
        <p:spPr>
          <a:xfrm>
            <a:off x="395536" y="2780928"/>
            <a:ext cx="8568952" cy="374441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grpSp>
        <p:nvGrpSpPr>
          <p:cNvPr id="1301" name="Google Shape;1301;p98"/>
          <p:cNvGrpSpPr/>
          <p:nvPr/>
        </p:nvGrpSpPr>
        <p:grpSpPr>
          <a:xfrm>
            <a:off x="395536" y="1124744"/>
            <a:ext cx="8352928" cy="144016"/>
            <a:chOff x="395536" y="1196752"/>
            <a:chExt cx="8352928" cy="144016"/>
          </a:xfrm>
        </p:grpSpPr>
        <p:cxnSp>
          <p:nvCxnSpPr>
            <p:cNvPr id="1302" name="Google Shape;1302;p9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03" name="Google Shape;1303;p9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04" name="Google Shape;1304;p98"/>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05" name="Google Shape;1305;p98"/>
          <p:cNvSpPr/>
          <p:nvPr/>
        </p:nvSpPr>
        <p:spPr>
          <a:xfrm>
            <a:off x="459962" y="1442100"/>
            <a:ext cx="8363156" cy="25853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Union</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opératetur porte sur deux tables qui doivent avoir le même nombre d’attributs définis dans le même domaine. On parle de tables ayant le même schéma</a:t>
            </a: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relation résultat possède les attributs des tables d’origien et les n-uplets de chacune, avec élimination des doublons éventuels.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grpSp>
        <p:nvGrpSpPr>
          <p:cNvPr id="1312" name="Google Shape;1312;p99"/>
          <p:cNvGrpSpPr/>
          <p:nvPr/>
        </p:nvGrpSpPr>
        <p:grpSpPr>
          <a:xfrm>
            <a:off x="395536" y="1124744"/>
            <a:ext cx="8352928" cy="144016"/>
            <a:chOff x="395536" y="1196752"/>
            <a:chExt cx="8352928" cy="144016"/>
          </a:xfrm>
        </p:grpSpPr>
        <p:cxnSp>
          <p:nvCxnSpPr>
            <p:cNvPr id="1313" name="Google Shape;1313;p9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14" name="Google Shape;1314;p9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15" name="Google Shape;1315;p99"/>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16" name="Google Shape;1316;p99"/>
          <p:cNvSpPr/>
          <p:nvPr/>
        </p:nvSpPr>
        <p:spPr>
          <a:xfrm>
            <a:off x="459962" y="1442100"/>
            <a:ext cx="8363156"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Union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UNION (R1, R2)</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pic>
        <p:nvPicPr>
          <p:cNvPr id="1317" name="Google Shape;1317;p99"/>
          <p:cNvPicPr preferRelativeResize="0"/>
          <p:nvPr/>
        </p:nvPicPr>
        <p:blipFill rotWithShape="1">
          <a:blip r:embed="rId3">
            <a:alphaModFix/>
          </a:blip>
          <a:srcRect/>
          <a:stretch/>
        </p:blipFill>
        <p:spPr>
          <a:xfrm>
            <a:off x="683568" y="2708920"/>
            <a:ext cx="7272808" cy="316835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24" name="Google Shape;1324;p100"/>
          <p:cNvGrpSpPr/>
          <p:nvPr/>
        </p:nvGrpSpPr>
        <p:grpSpPr>
          <a:xfrm>
            <a:off x="395536" y="1124744"/>
            <a:ext cx="8352928" cy="144016"/>
            <a:chOff x="395536" y="1196752"/>
            <a:chExt cx="8352928" cy="144016"/>
          </a:xfrm>
        </p:grpSpPr>
        <p:cxnSp>
          <p:nvCxnSpPr>
            <p:cNvPr id="1325" name="Google Shape;1325;p10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26" name="Google Shape;1326;p10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27" name="Google Shape;1327;p100"/>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28" name="Google Shape;1328;p100"/>
          <p:cNvSpPr/>
          <p:nvPr/>
        </p:nvSpPr>
        <p:spPr>
          <a:xfrm>
            <a:off x="459962" y="1442100"/>
            <a:ext cx="8363156" cy="207749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Union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SELECT liste d’attributs FROM T1 UNION SELECT liste d’attributs FROM T2</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Exemple :</a:t>
            </a:r>
            <a:endParaRPr/>
          </a:p>
          <a:p>
            <a:pPr marL="0" marR="0" lvl="0" indent="0" algn="l" rtl="0">
              <a:lnSpc>
                <a:spcPct val="150000"/>
              </a:lnSpc>
              <a:spcBef>
                <a:spcPts val="0"/>
              </a:spcBef>
              <a:spcAft>
                <a:spcPts val="0"/>
              </a:spcAft>
              <a:buNone/>
            </a:pPr>
            <a:r>
              <a:rPr lang="en-GB" sz="1400" b="1">
                <a:solidFill>
                  <a:schemeClr val="dk1"/>
                </a:solidFill>
                <a:latin typeface="Cambria"/>
                <a:ea typeface="Cambria"/>
                <a:cs typeface="Cambria"/>
                <a:sym typeface="Cambria"/>
              </a:rPr>
              <a:t>SELECT Nom, Realisation FROM Dvd_Romeo UNION SELECT Nom, Realisateur FROM DVD_Juliette;</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a:t>
            </a:r>
            <a:endParaRPr/>
          </a:p>
        </p:txBody>
      </p:sp>
      <p:pic>
        <p:nvPicPr>
          <p:cNvPr id="1329" name="Google Shape;1329;p100"/>
          <p:cNvPicPr preferRelativeResize="0"/>
          <p:nvPr/>
        </p:nvPicPr>
        <p:blipFill rotWithShape="1">
          <a:blip r:embed="rId3">
            <a:alphaModFix/>
          </a:blip>
          <a:srcRect/>
          <a:stretch/>
        </p:blipFill>
        <p:spPr>
          <a:xfrm>
            <a:off x="179512" y="3068960"/>
            <a:ext cx="8784976" cy="331236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grpSp>
        <p:nvGrpSpPr>
          <p:cNvPr id="1336" name="Google Shape;1336;p101"/>
          <p:cNvGrpSpPr/>
          <p:nvPr/>
        </p:nvGrpSpPr>
        <p:grpSpPr>
          <a:xfrm>
            <a:off x="395536" y="1124744"/>
            <a:ext cx="8352928" cy="144016"/>
            <a:chOff x="395536" y="1196752"/>
            <a:chExt cx="8352928" cy="144016"/>
          </a:xfrm>
        </p:grpSpPr>
        <p:cxnSp>
          <p:nvCxnSpPr>
            <p:cNvPr id="1337" name="Google Shape;1337;p10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38" name="Google Shape;1338;p10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39" name="Google Shape;1339;p101"/>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40" name="Google Shape;1340;p101"/>
          <p:cNvSpPr/>
          <p:nvPr/>
        </p:nvSpPr>
        <p:spPr>
          <a:xfrm>
            <a:off x="459962" y="1442100"/>
            <a:ext cx="8363156"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Intersection</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opérateur porte sur deux tables de même schéma</a:t>
            </a: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possède les attributs des tables d’origine et les n-uplets communs à chacune.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186" name="Google Shape;186;p21"/>
          <p:cNvSpPr/>
          <p:nvPr/>
        </p:nvSpPr>
        <p:spPr>
          <a:xfrm>
            <a:off x="683568" y="1340768"/>
            <a:ext cx="7344816" cy="243143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6000" b="1">
                <a:solidFill>
                  <a:srgbClr val="DF322D"/>
                </a:solidFill>
                <a:latin typeface="Arial"/>
                <a:ea typeface="Arial"/>
                <a:cs typeface="Arial"/>
                <a:sym typeface="Arial"/>
              </a:rPr>
              <a:t> </a:t>
            </a:r>
            <a:r>
              <a:rPr lang="en-GB" sz="3200" b="1">
                <a:solidFill>
                  <a:srgbClr val="DF322D"/>
                </a:solidFill>
                <a:latin typeface="Arial"/>
                <a:ea typeface="Arial"/>
                <a:cs typeface="Arial"/>
                <a:sym typeface="Arial"/>
              </a:rPr>
              <a:t>PARTIE II</a:t>
            </a:r>
            <a:endParaRPr/>
          </a:p>
          <a:p>
            <a:pPr marL="0" marR="0" lvl="0" indent="0" algn="ctr" rtl="0">
              <a:spcBef>
                <a:spcPts val="0"/>
              </a:spcBef>
              <a:spcAft>
                <a:spcPts val="0"/>
              </a:spcAft>
              <a:buNone/>
            </a:pPr>
            <a:r>
              <a:rPr lang="en-GB" sz="3200" b="1">
                <a:solidFill>
                  <a:srgbClr val="DF322D"/>
                </a:solidFill>
                <a:latin typeface="Arial"/>
                <a:ea typeface="Arial"/>
                <a:cs typeface="Arial"/>
                <a:sym typeface="Arial"/>
              </a:rPr>
              <a:t>  </a:t>
            </a:r>
            <a:endParaRPr/>
          </a:p>
          <a:p>
            <a:pPr marL="0" marR="0" lvl="0" indent="0" algn="ctr" rtl="0">
              <a:spcBef>
                <a:spcPts val="0"/>
              </a:spcBef>
              <a:spcAft>
                <a:spcPts val="0"/>
              </a:spcAft>
              <a:buNone/>
            </a:pPr>
            <a:r>
              <a:rPr lang="en-GB" sz="6000" b="1">
                <a:solidFill>
                  <a:srgbClr val="DF322D"/>
                </a:solidFill>
                <a:latin typeface="Arial"/>
                <a:ea typeface="Arial"/>
                <a:cs typeface="Arial"/>
                <a:sym typeface="Arial"/>
              </a:rPr>
              <a:t>MODELISATIONS</a:t>
            </a:r>
            <a:endParaRPr sz="6000" b="1">
              <a:solidFill>
                <a:srgbClr val="DF322D"/>
              </a:solidFill>
              <a:latin typeface="Calibri"/>
              <a:ea typeface="Calibri"/>
              <a:cs typeface="Calibri"/>
              <a:sym typeface="Calibri"/>
            </a:endParaRPr>
          </a:p>
        </p:txBody>
      </p:sp>
      <p:grpSp>
        <p:nvGrpSpPr>
          <p:cNvPr id="187" name="Google Shape;187;p21"/>
          <p:cNvGrpSpPr/>
          <p:nvPr/>
        </p:nvGrpSpPr>
        <p:grpSpPr>
          <a:xfrm>
            <a:off x="467544" y="3717032"/>
            <a:ext cx="8352928" cy="144016"/>
            <a:chOff x="395536" y="1196752"/>
            <a:chExt cx="8352928" cy="144016"/>
          </a:xfrm>
        </p:grpSpPr>
        <p:cxnSp>
          <p:nvCxnSpPr>
            <p:cNvPr id="188" name="Google Shape;188;p2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89" name="Google Shape;189;p2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grpSp>
        <p:nvGrpSpPr>
          <p:cNvPr id="1347" name="Google Shape;1347;p102"/>
          <p:cNvGrpSpPr/>
          <p:nvPr/>
        </p:nvGrpSpPr>
        <p:grpSpPr>
          <a:xfrm>
            <a:off x="395536" y="1124744"/>
            <a:ext cx="8352928" cy="144016"/>
            <a:chOff x="395536" y="1196752"/>
            <a:chExt cx="8352928" cy="144016"/>
          </a:xfrm>
        </p:grpSpPr>
        <p:cxnSp>
          <p:nvCxnSpPr>
            <p:cNvPr id="1348" name="Google Shape;1348;p102"/>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49" name="Google Shape;1349;p102"/>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50" name="Google Shape;1350;p102"/>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51" name="Google Shape;1351;p102"/>
          <p:cNvSpPr/>
          <p:nvPr/>
        </p:nvSpPr>
        <p:spPr>
          <a:xfrm>
            <a:off x="459962" y="1442100"/>
            <a:ext cx="8363156"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Intersection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Formalime : R = INTERSECTION (R1, R2)</a:t>
            </a:r>
            <a:endParaRPr/>
          </a:p>
        </p:txBody>
      </p:sp>
      <p:pic>
        <p:nvPicPr>
          <p:cNvPr id="1352" name="Google Shape;1352;p102"/>
          <p:cNvPicPr preferRelativeResize="0"/>
          <p:nvPr/>
        </p:nvPicPr>
        <p:blipFill rotWithShape="1">
          <a:blip r:embed="rId3">
            <a:alphaModFix/>
          </a:blip>
          <a:srcRect/>
          <a:stretch/>
        </p:blipFill>
        <p:spPr>
          <a:xfrm>
            <a:off x="534616" y="2365430"/>
            <a:ext cx="8213848" cy="394389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pSp>
        <p:nvGrpSpPr>
          <p:cNvPr id="1359" name="Google Shape;1359;p103"/>
          <p:cNvGrpSpPr/>
          <p:nvPr/>
        </p:nvGrpSpPr>
        <p:grpSpPr>
          <a:xfrm>
            <a:off x="395536" y="1124744"/>
            <a:ext cx="8352928" cy="144016"/>
            <a:chOff x="395536" y="1196752"/>
            <a:chExt cx="8352928" cy="144016"/>
          </a:xfrm>
        </p:grpSpPr>
        <p:cxnSp>
          <p:nvCxnSpPr>
            <p:cNvPr id="1360" name="Google Shape;1360;p103"/>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61" name="Google Shape;1361;p103"/>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62" name="Google Shape;1362;p103"/>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63" name="Google Shape;1363;p103"/>
          <p:cNvSpPr/>
          <p:nvPr/>
        </p:nvSpPr>
        <p:spPr>
          <a:xfrm>
            <a:off x="459962" y="1442100"/>
            <a:ext cx="8363156" cy="25853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Intersection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M1: SELECT attribut1, attribut2 …. FROM  T1 WHERE attribut </a:t>
            </a:r>
            <a:r>
              <a:rPr lang="en-GB" sz="1800" b="1">
                <a:solidFill>
                  <a:schemeClr val="dk1"/>
                </a:solidFill>
                <a:latin typeface="Cambria"/>
                <a:ea typeface="Cambria"/>
                <a:cs typeface="Cambria"/>
                <a:sym typeface="Cambria"/>
              </a:rPr>
              <a:t>IN</a:t>
            </a:r>
            <a:r>
              <a:rPr lang="en-GB" sz="1800">
                <a:solidFill>
                  <a:schemeClr val="dk1"/>
                </a:solidFill>
                <a:latin typeface="Cambria"/>
                <a:ea typeface="Cambria"/>
                <a:cs typeface="Cambria"/>
                <a:sym typeface="Cambria"/>
              </a:rPr>
              <a:t> (SELECT attribut1 … FROM T2)</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M2 : SELECT attribut1, attribut2….. FROM T1 </a:t>
            </a:r>
            <a:r>
              <a:rPr lang="en-GB" sz="1800" b="1">
                <a:solidFill>
                  <a:schemeClr val="dk1"/>
                </a:solidFill>
                <a:latin typeface="Cambria"/>
                <a:ea typeface="Cambria"/>
                <a:cs typeface="Cambria"/>
                <a:sym typeface="Cambria"/>
              </a:rPr>
              <a:t>INTERSECT</a:t>
            </a:r>
            <a:r>
              <a:rPr lang="en-GB" sz="1800">
                <a:solidFill>
                  <a:schemeClr val="dk1"/>
                </a:solidFill>
                <a:latin typeface="Cambria"/>
                <a:ea typeface="Cambria"/>
                <a:cs typeface="Cambria"/>
                <a:sym typeface="Cambria"/>
              </a:rPr>
              <a:t> SELECT attribut, attribut2… FROM T2</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grpSp>
        <p:nvGrpSpPr>
          <p:cNvPr id="1370" name="Google Shape;1370;p104"/>
          <p:cNvGrpSpPr/>
          <p:nvPr/>
        </p:nvGrpSpPr>
        <p:grpSpPr>
          <a:xfrm>
            <a:off x="395536" y="1124744"/>
            <a:ext cx="8352928" cy="144016"/>
            <a:chOff x="395536" y="1196752"/>
            <a:chExt cx="8352928" cy="144016"/>
          </a:xfrm>
        </p:grpSpPr>
        <p:cxnSp>
          <p:nvCxnSpPr>
            <p:cNvPr id="1371" name="Google Shape;1371;p104"/>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72" name="Google Shape;1372;p104"/>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73" name="Google Shape;1373;p104"/>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74" name="Google Shape;1374;p104"/>
          <p:cNvSpPr/>
          <p:nvPr/>
        </p:nvSpPr>
        <p:spPr>
          <a:xfrm>
            <a:off x="459962" y="1442100"/>
            <a:ext cx="8363156" cy="240065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Intersection</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 Exemple : </a:t>
            </a:r>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SELECT Nom, Realisateur FROM Dvd_Romeo WHERE Nom IN (SELECT Nom FROM Dvd_Juliette) ou</a:t>
            </a:r>
            <a:endParaRPr sz="1600">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600">
                <a:solidFill>
                  <a:schemeClr val="dk1"/>
                </a:solidFill>
                <a:latin typeface="Cambria"/>
                <a:ea typeface="Cambria"/>
                <a:cs typeface="Cambria"/>
                <a:sym typeface="Cambria"/>
              </a:rPr>
              <a:t>SELECT Nom, Realisateur FROM Dvd_Rome INTERSECT SELECT Nom, Realisateur FROM Dvd_Juliette;</a:t>
            </a:r>
            <a:endParaRPr/>
          </a:p>
        </p:txBody>
      </p:sp>
      <p:pic>
        <p:nvPicPr>
          <p:cNvPr id="1375" name="Google Shape;1375;p104"/>
          <p:cNvPicPr preferRelativeResize="0"/>
          <p:nvPr/>
        </p:nvPicPr>
        <p:blipFill rotWithShape="1">
          <a:blip r:embed="rId3">
            <a:alphaModFix/>
          </a:blip>
          <a:srcRect/>
          <a:stretch/>
        </p:blipFill>
        <p:spPr>
          <a:xfrm>
            <a:off x="827584" y="3842756"/>
            <a:ext cx="7488832" cy="275459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82" name="Google Shape;1382;p105"/>
          <p:cNvGrpSpPr/>
          <p:nvPr/>
        </p:nvGrpSpPr>
        <p:grpSpPr>
          <a:xfrm>
            <a:off x="395536" y="1124744"/>
            <a:ext cx="8352928" cy="144016"/>
            <a:chOff x="395536" y="1196752"/>
            <a:chExt cx="8352928" cy="144016"/>
          </a:xfrm>
        </p:grpSpPr>
        <p:cxnSp>
          <p:nvCxnSpPr>
            <p:cNvPr id="1383" name="Google Shape;1383;p105"/>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84" name="Google Shape;1384;p105"/>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85" name="Google Shape;1385;p105"/>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86" name="Google Shape;1386;p105"/>
          <p:cNvSpPr/>
          <p:nvPr/>
        </p:nvSpPr>
        <p:spPr>
          <a:xfrm>
            <a:off x="459962" y="1442100"/>
            <a:ext cx="8363156" cy="300082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Différence</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opérateur porte sur deux tables de même schéma.</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possède les attributs des tables d’origine et les n-uplets de la première tables qui n’appartiennent pas à la deuxième.</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DIFFERENCE (DVD_JULIETTE, DVD_ROMEO)  </a:t>
            </a:r>
            <a:r>
              <a:rPr lang="en-GB" sz="1800" b="1">
                <a:solidFill>
                  <a:schemeClr val="dk1"/>
                </a:solidFill>
                <a:latin typeface="Cambria"/>
                <a:ea typeface="Cambria"/>
                <a:cs typeface="Cambria"/>
                <a:sym typeface="Cambria"/>
              </a:rPr>
              <a:t>est différent de </a:t>
            </a:r>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DIFFERENCE (DVD_ROMEO , DVD_JULIETTE)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grpSp>
        <p:nvGrpSpPr>
          <p:cNvPr id="1393" name="Google Shape;1393;p106"/>
          <p:cNvGrpSpPr/>
          <p:nvPr/>
        </p:nvGrpSpPr>
        <p:grpSpPr>
          <a:xfrm>
            <a:off x="395536" y="1124744"/>
            <a:ext cx="8352928" cy="144016"/>
            <a:chOff x="395536" y="1196752"/>
            <a:chExt cx="8352928" cy="144016"/>
          </a:xfrm>
        </p:grpSpPr>
        <p:cxnSp>
          <p:nvCxnSpPr>
            <p:cNvPr id="1394" name="Google Shape;1394;p106"/>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395" name="Google Shape;1395;p106"/>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396" name="Google Shape;1396;p106"/>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397" name="Google Shape;1397;p106"/>
          <p:cNvSpPr/>
          <p:nvPr/>
        </p:nvSpPr>
        <p:spPr>
          <a:xfrm>
            <a:off x="459962" y="1442100"/>
            <a:ext cx="8363156" cy="1287468"/>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Différence</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DIFFERENCE (R1, R2)</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pic>
        <p:nvPicPr>
          <p:cNvPr id="1398" name="Google Shape;1398;p106"/>
          <p:cNvPicPr preferRelativeResize="0"/>
          <p:nvPr/>
        </p:nvPicPr>
        <p:blipFill rotWithShape="1">
          <a:blip r:embed="rId3">
            <a:alphaModFix/>
          </a:blip>
          <a:srcRect/>
          <a:stretch/>
        </p:blipFill>
        <p:spPr>
          <a:xfrm>
            <a:off x="534616" y="2492896"/>
            <a:ext cx="8213848" cy="345638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grpSp>
        <p:nvGrpSpPr>
          <p:cNvPr id="1405" name="Google Shape;1405;p107"/>
          <p:cNvGrpSpPr/>
          <p:nvPr/>
        </p:nvGrpSpPr>
        <p:grpSpPr>
          <a:xfrm>
            <a:off x="395536" y="1124744"/>
            <a:ext cx="8352928" cy="144016"/>
            <a:chOff x="395536" y="1196752"/>
            <a:chExt cx="8352928" cy="144016"/>
          </a:xfrm>
        </p:grpSpPr>
        <p:cxnSp>
          <p:nvCxnSpPr>
            <p:cNvPr id="1406" name="Google Shape;1406;p107"/>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07" name="Google Shape;1407;p107"/>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08" name="Google Shape;1408;p107"/>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09" name="Google Shape;1409;p107"/>
          <p:cNvSpPr/>
          <p:nvPr/>
        </p:nvSpPr>
        <p:spPr>
          <a:xfrm>
            <a:off x="459962" y="1442100"/>
            <a:ext cx="8363156" cy="300082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Produit</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Cet opérateur porte sur deux tables</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possède les attributs de chacune des tables d’origine et ses n-uplets sont formés par la concatenation de chaque n-uplet de la première table avec l’ensemble des n-uplets de la deuxième.</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grpSp>
        <p:nvGrpSpPr>
          <p:cNvPr id="1416" name="Google Shape;1416;p108"/>
          <p:cNvGrpSpPr/>
          <p:nvPr/>
        </p:nvGrpSpPr>
        <p:grpSpPr>
          <a:xfrm>
            <a:off x="395536" y="1124744"/>
            <a:ext cx="8352928" cy="144016"/>
            <a:chOff x="395536" y="1196752"/>
            <a:chExt cx="8352928" cy="144016"/>
          </a:xfrm>
        </p:grpSpPr>
        <p:cxnSp>
          <p:nvCxnSpPr>
            <p:cNvPr id="1417" name="Google Shape;1417;p108"/>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18" name="Google Shape;1418;p108"/>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19" name="Google Shape;1419;p108"/>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20" name="Google Shape;1420;p108"/>
          <p:cNvSpPr/>
          <p:nvPr/>
        </p:nvSpPr>
        <p:spPr>
          <a:xfrm>
            <a:off x="459962" y="1442100"/>
            <a:ext cx="8363156"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Produit</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PRODUIT (R1, R2)</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pic>
        <p:nvPicPr>
          <p:cNvPr id="1421" name="Google Shape;1421;p108"/>
          <p:cNvPicPr preferRelativeResize="0"/>
          <p:nvPr/>
        </p:nvPicPr>
        <p:blipFill rotWithShape="1">
          <a:blip r:embed="rId3">
            <a:alphaModFix/>
          </a:blip>
          <a:srcRect/>
          <a:stretch/>
        </p:blipFill>
        <p:spPr>
          <a:xfrm>
            <a:off x="459962" y="2636912"/>
            <a:ext cx="8363156" cy="367240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grpSp>
        <p:nvGrpSpPr>
          <p:cNvPr id="1428" name="Google Shape;1428;p109"/>
          <p:cNvGrpSpPr/>
          <p:nvPr/>
        </p:nvGrpSpPr>
        <p:grpSpPr>
          <a:xfrm>
            <a:off x="395536" y="1124744"/>
            <a:ext cx="8352928" cy="144016"/>
            <a:chOff x="395536" y="1196752"/>
            <a:chExt cx="8352928" cy="144016"/>
          </a:xfrm>
        </p:grpSpPr>
        <p:cxnSp>
          <p:nvCxnSpPr>
            <p:cNvPr id="1429" name="Google Shape;1429;p109"/>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30" name="Google Shape;1430;p109"/>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31" name="Google Shape;1431;p109"/>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32" name="Google Shape;1432;p109"/>
          <p:cNvSpPr/>
          <p:nvPr/>
        </p:nvSpPr>
        <p:spPr>
          <a:xfrm>
            <a:off x="459962" y="1442100"/>
            <a:ext cx="8363156"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Produit</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SELECT * FROM  table1,  table2 </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pic>
        <p:nvPicPr>
          <p:cNvPr id="1433" name="Google Shape;1433;p109"/>
          <p:cNvPicPr preferRelativeResize="0"/>
          <p:nvPr/>
        </p:nvPicPr>
        <p:blipFill rotWithShape="1">
          <a:blip r:embed="rId3">
            <a:alphaModFix/>
          </a:blip>
          <a:srcRect/>
          <a:stretch/>
        </p:blipFill>
        <p:spPr>
          <a:xfrm>
            <a:off x="683568" y="2636912"/>
            <a:ext cx="7704855" cy="3600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grpSp>
        <p:nvGrpSpPr>
          <p:cNvPr id="1440" name="Google Shape;1440;p110"/>
          <p:cNvGrpSpPr/>
          <p:nvPr/>
        </p:nvGrpSpPr>
        <p:grpSpPr>
          <a:xfrm>
            <a:off x="395536" y="1124744"/>
            <a:ext cx="8352928" cy="144016"/>
            <a:chOff x="395536" y="1196752"/>
            <a:chExt cx="8352928" cy="144016"/>
          </a:xfrm>
        </p:grpSpPr>
        <p:cxnSp>
          <p:nvCxnSpPr>
            <p:cNvPr id="1441" name="Google Shape;1441;p110"/>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42" name="Google Shape;1442;p110"/>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43" name="Google Shape;1443;p110"/>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44" name="Google Shape;1444;p110"/>
          <p:cNvSpPr/>
          <p:nvPr/>
        </p:nvSpPr>
        <p:spPr>
          <a:xfrm>
            <a:off x="459962" y="1442100"/>
            <a:ext cx="8363156" cy="466281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Calcul</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CALCULER (R0, fonction1, fonction2,….) oû N = CALCULER (R0, fonction)</a:t>
            </a:r>
            <a:endParaRPr/>
          </a:p>
          <a:p>
            <a:pPr marL="0" marR="0" lvl="0" indent="0" algn="l" rtl="0">
              <a:lnSpc>
                <a:spcPct val="150000"/>
              </a:lnSpc>
              <a:spcBef>
                <a:spcPts val="0"/>
              </a:spcBef>
              <a:spcAft>
                <a:spcPts val="0"/>
              </a:spcAft>
              <a:buNone/>
            </a:pPr>
            <a:endParaRPr sz="1800">
              <a:solidFill>
                <a:schemeClr val="dk1"/>
              </a:solidFill>
              <a:latin typeface="Cambria"/>
              <a:ea typeface="Cambria"/>
              <a:cs typeface="Cambria"/>
              <a:sym typeface="Cambria"/>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Les calculs et /ou comptage portent sur la relation R0.</a:t>
            </a:r>
            <a:endParaRPr/>
          </a:p>
          <a:p>
            <a:pPr marL="285750" marR="0" lvl="0" indent="-285750" algn="l" rtl="0">
              <a:lnSpc>
                <a:spcPct val="150000"/>
              </a:lnSpc>
              <a:spcBef>
                <a:spcPts val="0"/>
              </a:spcBef>
              <a:spcAft>
                <a:spcPts val="0"/>
              </a:spcAft>
              <a:buClr>
                <a:schemeClr val="dk1"/>
              </a:buClr>
              <a:buSzPts val="1800"/>
              <a:buFont typeface="Arial"/>
              <a:buChar char="•"/>
            </a:pPr>
            <a:r>
              <a:rPr lang="en-GB" sz="1800">
                <a:solidFill>
                  <a:schemeClr val="dk1"/>
                </a:solidFill>
                <a:latin typeface="Cambria"/>
                <a:ea typeface="Cambria"/>
                <a:cs typeface="Cambria"/>
                <a:sym typeface="Cambria"/>
              </a:rPr>
              <a:t>La table résultat ne comportera qu’une ligne avec autant de colonnes que de résultat demandés ou pourra simplement être considérée comme un nombre N utilisable ultérieurement en tant que tel dans le cas où un seul résultat est attendu.</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grpSp>
        <p:nvGrpSpPr>
          <p:cNvPr id="1451" name="Google Shape;1451;p111"/>
          <p:cNvGrpSpPr/>
          <p:nvPr/>
        </p:nvGrpSpPr>
        <p:grpSpPr>
          <a:xfrm>
            <a:off x="395536" y="1124744"/>
            <a:ext cx="8352928" cy="144016"/>
            <a:chOff x="395536" y="1196752"/>
            <a:chExt cx="8352928" cy="144016"/>
          </a:xfrm>
        </p:grpSpPr>
        <p:cxnSp>
          <p:nvCxnSpPr>
            <p:cNvPr id="1452" name="Google Shape;1452;p111"/>
            <p:cNvCxnSpPr/>
            <p:nvPr/>
          </p:nvCxnSpPr>
          <p:spPr>
            <a:xfrm>
              <a:off x="395536" y="1196752"/>
              <a:ext cx="8352928" cy="0"/>
            </a:xfrm>
            <a:prstGeom prst="straightConnector1">
              <a:avLst/>
            </a:prstGeom>
            <a:noFill/>
            <a:ln w="28575" cap="flat" cmpd="sng">
              <a:solidFill>
                <a:srgbClr val="E36C09"/>
              </a:solidFill>
              <a:prstDash val="solid"/>
              <a:round/>
              <a:headEnd type="none" w="sm" len="sm"/>
              <a:tailEnd type="none" w="sm" len="sm"/>
            </a:ln>
          </p:spPr>
        </p:cxnSp>
        <p:cxnSp>
          <p:nvCxnSpPr>
            <p:cNvPr id="1453" name="Google Shape;1453;p111"/>
            <p:cNvCxnSpPr/>
            <p:nvPr/>
          </p:nvCxnSpPr>
          <p:spPr>
            <a:xfrm>
              <a:off x="395536" y="1340768"/>
              <a:ext cx="8352928" cy="0"/>
            </a:xfrm>
            <a:prstGeom prst="straightConnector1">
              <a:avLst/>
            </a:prstGeom>
            <a:noFill/>
            <a:ln w="57150" cap="flat" cmpd="sng">
              <a:solidFill>
                <a:srgbClr val="4A7DBA"/>
              </a:solidFill>
              <a:prstDash val="solid"/>
              <a:round/>
              <a:headEnd type="none" w="sm" len="sm"/>
              <a:tailEnd type="none" w="sm" len="sm"/>
            </a:ln>
          </p:spPr>
        </p:cxnSp>
      </p:grpSp>
      <p:sp>
        <p:nvSpPr>
          <p:cNvPr id="1454" name="Google Shape;1454;p111"/>
          <p:cNvSpPr txBox="1"/>
          <p:nvPr/>
        </p:nvSpPr>
        <p:spPr>
          <a:xfrm>
            <a:off x="534616" y="188640"/>
            <a:ext cx="82138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a:solidFill>
                  <a:srgbClr val="FF0000"/>
                </a:solidFill>
                <a:latin typeface="Calibri"/>
                <a:ea typeface="Calibri"/>
                <a:cs typeface="Calibri"/>
                <a:sym typeface="Calibri"/>
              </a:rPr>
              <a:t>MR : SQL</a:t>
            </a:r>
            <a:endParaRPr sz="4000" b="1">
              <a:solidFill>
                <a:srgbClr val="FF0000"/>
              </a:solidFill>
              <a:latin typeface="Calibri"/>
              <a:ea typeface="Calibri"/>
              <a:cs typeface="Calibri"/>
              <a:sym typeface="Calibri"/>
            </a:endParaRPr>
          </a:p>
        </p:txBody>
      </p:sp>
      <p:sp>
        <p:nvSpPr>
          <p:cNvPr id="1455" name="Google Shape;1455;p111"/>
          <p:cNvSpPr/>
          <p:nvPr/>
        </p:nvSpPr>
        <p:spPr>
          <a:xfrm>
            <a:off x="459962" y="1442100"/>
            <a:ext cx="8363156" cy="216982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GB" sz="1800" b="1">
                <a:solidFill>
                  <a:schemeClr val="dk1"/>
                </a:solidFill>
                <a:latin typeface="Cambria"/>
                <a:ea typeface="Cambria"/>
                <a:cs typeface="Cambria"/>
                <a:sym typeface="Cambria"/>
              </a:rPr>
              <a:t>Calcul</a:t>
            </a: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GB" sz="1800">
                <a:solidFill>
                  <a:schemeClr val="dk1"/>
                </a:solidFill>
                <a:latin typeface="Cambria"/>
                <a:ea typeface="Cambria"/>
                <a:cs typeface="Cambria"/>
                <a:sym typeface="Cambria"/>
              </a:rPr>
              <a:t>Formalisme : R = CALCULER (R0, fonction1, fonction2,….) avec fonction  = Somme (attribut), Moyenne(attribut), Minumum(attribut), Maximum(attribut)</a:t>
            </a:r>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endParaRPr sz="1800" b="1">
              <a:solidFill>
                <a:schemeClr val="dk1"/>
              </a:solidFill>
              <a:latin typeface="Cambria"/>
              <a:ea typeface="Cambria"/>
              <a:cs typeface="Cambria"/>
              <a:sym typeface="Cambria"/>
            </a:endParaRPr>
          </a:p>
        </p:txBody>
      </p:sp>
      <p:pic>
        <p:nvPicPr>
          <p:cNvPr id="1456" name="Google Shape;1456;p111"/>
          <p:cNvPicPr preferRelativeResize="0"/>
          <p:nvPr/>
        </p:nvPicPr>
        <p:blipFill rotWithShape="1">
          <a:blip r:embed="rId3">
            <a:alphaModFix/>
          </a:blip>
          <a:srcRect/>
          <a:stretch/>
        </p:blipFill>
        <p:spPr>
          <a:xfrm>
            <a:off x="534616" y="3068960"/>
            <a:ext cx="7349752" cy="3024336"/>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5991</Words>
  <Application>Microsoft Office PowerPoint</Application>
  <PresentationFormat>Affichage à l'écran (4:3)</PresentationFormat>
  <Paragraphs>975</Paragraphs>
  <Slides>136</Slides>
  <Notes>136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136</vt:i4>
      </vt:variant>
    </vt:vector>
  </HeadingPairs>
  <TitlesOfParts>
    <vt:vector size="142" baseType="lpstr">
      <vt:lpstr>Arial</vt:lpstr>
      <vt:lpstr>Calibri</vt:lpstr>
      <vt:lpstr>Cambria</vt:lpstr>
      <vt:lpstr>Noto Sans Symbols</vt:lpstr>
      <vt:lpstr>Times New Roman</vt:lpstr>
      <vt:lpstr>Thème Office</vt:lpstr>
      <vt:lpstr>MODULE INFO_250 Bases de données relationnelles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INFO_250 Bases de données relationnelles </dc:title>
  <dc:creator>Dina</dc:creator>
  <cp:lastModifiedBy>Compte Microsoft</cp:lastModifiedBy>
  <cp:revision>1</cp:revision>
  <dcterms:modified xsi:type="dcterms:W3CDTF">2021-07-12T05:38:30Z</dcterms:modified>
</cp:coreProperties>
</file>